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5.jpg" ContentType="image/jpeg"/>
  <Override PartName="/ppt/media/image26.jpg" ContentType="image/jpeg"/>
  <Override PartName="/ppt/media/image28.jpg" ContentType="image/jpeg"/>
  <Override PartName="/ppt/media/image29.jpg" ContentType="image/jpeg"/>
  <Override PartName="/ppt/media/image30.jpg" ContentType="image/jpe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75" r:id="rId3"/>
    <p:sldId id="276" r:id="rId4"/>
    <p:sldId id="278" r:id="rId5"/>
    <p:sldId id="279" r:id="rId6"/>
    <p:sldId id="274" r:id="rId7"/>
    <p:sldId id="269" r:id="rId8"/>
    <p:sldId id="267" r:id="rId9"/>
    <p:sldId id="272" r:id="rId10"/>
    <p:sldId id="281" r:id="rId11"/>
    <p:sldId id="282" r:id="rId12"/>
    <p:sldId id="284" r:id="rId13"/>
    <p:sldId id="266" r:id="rId14"/>
    <p:sldId id="287" r:id="rId15"/>
    <p:sldId id="265" r:id="rId16"/>
    <p:sldId id="285" r:id="rId17"/>
    <p:sldId id="261" r:id="rId18"/>
    <p:sldId id="271" r:id="rId19"/>
    <p:sldId id="258" r:id="rId20"/>
    <p:sldId id="264" r:id="rId21"/>
    <p:sldId id="262" r:id="rId22"/>
    <p:sldId id="288" r:id="rId23"/>
    <p:sldId id="289" r:id="rId24"/>
    <p:sldId id="290" r:id="rId25"/>
    <p:sldId id="291" r:id="rId26"/>
    <p:sldId id="292" r:id="rId27"/>
    <p:sldId id="277" r:id="rId28"/>
    <p:sldId id="286" r:id="rId29"/>
    <p:sldId id="263" r:id="rId30"/>
    <p:sldId id="25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B2308-6212-4AFB-B933-70A1B939E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CA5D00-E247-444D-B372-8A213100F4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F7E40-7E2C-4ECF-89FC-DEC89283C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3A2CD-60D8-4194-AA49-2A16D03ADCFB}" type="datetimeFigureOut">
              <a:rPr lang="en-US" smtClean="0"/>
              <a:t>2/3/2018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7AA42-E6C1-4500-8D81-CC2C3066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8A1C7-6D0B-4616-B14C-E4065F2CF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DE89-25D1-4DC5-AE93-AE80A32100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87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7D068-1424-489D-92A6-E15957165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81CE3A-F478-4FC2-88BE-723CA2753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3DC01F-0124-486F-9BC2-00AECBC82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3A2CD-60D8-4194-AA49-2A16D03ADCFB}" type="datetimeFigureOut">
              <a:rPr lang="en-US" smtClean="0"/>
              <a:t>2/3/2018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BC79C-77A6-4B4C-8BC2-FACFE147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CDBD7-8254-4557-9A10-3685EF95B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DE89-25D1-4DC5-AE93-AE80A32100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00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E2A692-BCF1-42AA-85CC-D187A4671B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8B78BA-C5D7-49ED-ABE7-EDEAB05BA9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093FC-6B2F-4135-BFE7-4836836B8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3A2CD-60D8-4194-AA49-2A16D03ADCFB}" type="datetimeFigureOut">
              <a:rPr lang="en-US" smtClean="0"/>
              <a:t>2/3/2018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C12D6-CB75-43C4-B268-149A7EFD5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77AE2-E658-4CF5-9171-D8450C81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DE89-25D1-4DC5-AE93-AE80A32100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232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BF73A-5127-4407-819F-61B20B2FA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32193-6FE5-4401-8A83-39DB44D7B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7E4B2-32A6-442E-9AA1-240A2A834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3A2CD-60D8-4194-AA49-2A16D03ADCFB}" type="datetimeFigureOut">
              <a:rPr lang="en-US" smtClean="0"/>
              <a:t>2/3/2018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B83F6-6BD3-4B59-8E5C-FC7C82232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BF381-C468-4573-B01A-FEFFEB50F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DE89-25D1-4DC5-AE93-AE80A32100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457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FCCAA-A417-45D2-AB0C-419FE080E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E5B91-91DE-4711-B462-74D6D0BFF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C1CF9-175C-48E0-8A36-9946F025B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3A2CD-60D8-4194-AA49-2A16D03ADCFB}" type="datetimeFigureOut">
              <a:rPr lang="en-US" smtClean="0"/>
              <a:t>2/3/2018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EF5DD-02BB-43C0-A285-B88458004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D7FF2-0DB6-4398-AD12-D0CA1C618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DE89-25D1-4DC5-AE93-AE80A32100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948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7C41C-476C-41D3-A1EC-5A34F2E25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7D71C-887E-4AB4-8C4A-DF22405FF7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C6340D-AA84-4740-9B7D-0FB7870A76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61D867-B2E9-4A88-880D-557BF32E4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3A2CD-60D8-4194-AA49-2A16D03ADCFB}" type="datetimeFigureOut">
              <a:rPr lang="en-US" smtClean="0"/>
              <a:t>2/3/2018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18ED4-A1D5-472E-9A08-B7753F483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C510B3-EC83-46BD-9634-AE937FF9D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DE89-25D1-4DC5-AE93-AE80A32100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243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DD2A1-EC69-4CB2-BC8F-11786DE9B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B6A1B3-CD2C-452E-8CEB-86D395391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1A8F37-7725-402F-A04D-BC27D44452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220CF7-0F73-452E-A371-08666F6039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908732-072C-4B59-8FB3-BF7A7188A5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164888-29FB-4215-BD53-4D5AC059D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3A2CD-60D8-4194-AA49-2A16D03ADCFB}" type="datetimeFigureOut">
              <a:rPr lang="en-US" smtClean="0"/>
              <a:t>2/3/2018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95948E-84DA-48C2-A5BE-7532EB99D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026E78-03FC-4DCD-9954-56F6F92A6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DE89-25D1-4DC5-AE93-AE80A32100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583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1E3D-766A-4D42-B979-1DC145B47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5CF4E6-72DA-4841-BFBE-E95117100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3A2CD-60D8-4194-AA49-2A16D03ADCFB}" type="datetimeFigureOut">
              <a:rPr lang="en-US" smtClean="0"/>
              <a:t>2/3/2018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C793A1-FCD0-469B-9413-B9F233B54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B55DD4-7508-481A-A8B0-2F49D5323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DE89-25D1-4DC5-AE93-AE80A32100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156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EB0B50-BAD3-4243-A85C-33AE52FD1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3A2CD-60D8-4194-AA49-2A16D03ADCFB}" type="datetimeFigureOut">
              <a:rPr lang="en-US" smtClean="0"/>
              <a:t>2/3/2018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01F65D-CEBE-4AB8-94FC-A0013BB90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91D3E-BA79-45F5-95DF-78579D34F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DE89-25D1-4DC5-AE93-AE80A32100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33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C7282-0B69-410F-B05A-0BB45B6AB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7C327-D236-4188-8627-0C4A333A3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B47E65-9921-4189-A082-2BF22F3D6F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87DF8-D25E-43C8-AAD6-AA117CCD1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3A2CD-60D8-4194-AA49-2A16D03ADCFB}" type="datetimeFigureOut">
              <a:rPr lang="en-US" smtClean="0"/>
              <a:t>2/3/2018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A4F44B-CAFA-4BF4-8558-CF07646F0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6EC28D-8A5C-4E8E-B997-DAA060C9D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DE89-25D1-4DC5-AE93-AE80A32100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171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F9FEA-C499-4C33-9BC0-4DAB6BFCC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645C80-49EF-47AB-B014-79223749C2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C132EF-D3F0-49BC-8890-F262BB6AD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127C95-017E-419A-B382-60B471E2A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3A2CD-60D8-4194-AA49-2A16D03ADCFB}" type="datetimeFigureOut">
              <a:rPr lang="en-US" smtClean="0"/>
              <a:t>2/3/2018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F6DCBF-4A84-4EFD-BDB1-4A0817530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6C0F91-FFEE-4E2A-BC8D-0AEA6829B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DE89-25D1-4DC5-AE93-AE80A32100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224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E6B64C-783E-4998-83AB-5772932A8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8E6CB-D879-4A04-88A1-A9077C3BB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6C795-B91A-4D33-9323-B3DD1DABFF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3A2CD-60D8-4194-AA49-2A16D03ADCFB}" type="datetimeFigureOut">
              <a:rPr lang="en-US" smtClean="0"/>
              <a:t>2/3/2018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F0AD46-C6CC-4949-8AC2-0797046083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4D4C6-229C-49FE-A6FB-9378E83D9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7DE89-25D1-4DC5-AE93-AE80A32100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37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14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http://humboldtbay.org/sites/humboldtbay2.org/files/styles/main_slideshow_image/public/Celtic-Aire_0-scaled_1.jpg?itok=mWGnpz19">
            <a:extLst>
              <a:ext uri="{FF2B5EF4-FFF2-40B4-BE49-F238E27FC236}">
                <a16:creationId xmlns:a16="http://schemas.microsoft.com/office/drawing/2014/main" id="{005031D4-6EE0-4C1F-A3ED-99A7712D6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7" y="1472250"/>
            <a:ext cx="10905066" cy="398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232862-44D6-4995-9493-B532E94505AE}"/>
              </a:ext>
            </a:extLst>
          </p:cNvPr>
          <p:cNvSpPr txBox="1"/>
          <p:nvPr/>
        </p:nvSpPr>
        <p:spPr>
          <a:xfrm>
            <a:off x="3365166" y="5543611"/>
            <a:ext cx="5461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Larry Oetker, Executive Director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1C3C72-0F5C-487D-8365-38C339311DB9}"/>
              </a:ext>
            </a:extLst>
          </p:cNvPr>
          <p:cNvSpPr/>
          <p:nvPr/>
        </p:nvSpPr>
        <p:spPr>
          <a:xfrm>
            <a:off x="643467" y="729614"/>
            <a:ext cx="11237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Humboldt Bay Harbor, Recreation, &amp; Conservation District</a:t>
            </a:r>
          </a:p>
        </p:txBody>
      </p:sp>
    </p:spTree>
    <p:extLst>
      <p:ext uri="{BB962C8B-B14F-4D97-AF65-F5344CB8AC3E}">
        <p14:creationId xmlns:p14="http://schemas.microsoft.com/office/powerpoint/2010/main" val="2885253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6A6171-F443-45E8-A610-2C1AC0B53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95545"/>
            <a:ext cx="7613036" cy="56858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D641B-6720-4B03-8CBF-EEF833DA4337}"/>
              </a:ext>
            </a:extLst>
          </p:cNvPr>
          <p:cNvSpPr txBox="1"/>
          <p:nvPr/>
        </p:nvSpPr>
        <p:spPr>
          <a:xfrm>
            <a:off x="7613037" y="999241"/>
            <a:ext cx="450040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May 28, 2018  Silver Explorer</a:t>
            </a:r>
          </a:p>
          <a:p>
            <a:r>
              <a:rPr lang="en-US" sz="2800" dirty="0"/>
              <a:t>Capacity of 200 passengers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>
              <a:tabLst>
                <a:tab pos="2168525" algn="l"/>
              </a:tabLst>
            </a:pPr>
            <a:r>
              <a:rPr lang="en-US" sz="2800" dirty="0"/>
              <a:t>May 27, 2019  </a:t>
            </a:r>
            <a:r>
              <a:rPr lang="en-US" sz="2800" dirty="0" err="1"/>
              <a:t>Maasdam</a:t>
            </a:r>
            <a:r>
              <a:rPr lang="en-US" sz="2800" dirty="0"/>
              <a:t> </a:t>
            </a:r>
          </a:p>
          <a:p>
            <a:pPr>
              <a:tabLst>
                <a:tab pos="2168525" algn="l"/>
              </a:tabLst>
            </a:pPr>
            <a:r>
              <a:rPr lang="en-US" sz="2800" dirty="0"/>
              <a:t>June 17, 2019	</a:t>
            </a:r>
            <a:r>
              <a:rPr lang="en-US" sz="2800" dirty="0" err="1"/>
              <a:t>Maasdam</a:t>
            </a:r>
            <a:endParaRPr lang="en-US" sz="2800" dirty="0"/>
          </a:p>
          <a:p>
            <a:pPr>
              <a:tabLst>
                <a:tab pos="2168525" algn="l"/>
              </a:tabLst>
            </a:pPr>
            <a:r>
              <a:rPr lang="en-US" sz="2800" dirty="0"/>
              <a:t>July 8, 2019	</a:t>
            </a:r>
            <a:r>
              <a:rPr lang="en-US" sz="2800" dirty="0" err="1"/>
              <a:t>Maasdam</a:t>
            </a:r>
            <a:endParaRPr lang="en-US" sz="2800" dirty="0"/>
          </a:p>
          <a:p>
            <a:pPr>
              <a:tabLst>
                <a:tab pos="2168525" algn="l"/>
              </a:tabLst>
            </a:pPr>
            <a:r>
              <a:rPr lang="en-US" sz="2800" dirty="0"/>
              <a:t>Sept 28, 2019	</a:t>
            </a:r>
            <a:r>
              <a:rPr lang="en-US" sz="2800" dirty="0" err="1"/>
              <a:t>Volendam</a:t>
            </a:r>
            <a:endParaRPr lang="en-US" sz="2800" dirty="0"/>
          </a:p>
          <a:p>
            <a:pPr>
              <a:tabLst>
                <a:tab pos="2168525" algn="l"/>
              </a:tabLst>
            </a:pPr>
            <a:endParaRPr lang="en-US" sz="2800" dirty="0"/>
          </a:p>
          <a:p>
            <a:pPr>
              <a:tabLst>
                <a:tab pos="2168525" algn="l"/>
              </a:tabLst>
            </a:pPr>
            <a:r>
              <a:rPr lang="en-US" sz="2800" dirty="0"/>
              <a:t>Capacity of 1258 passengers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90DE07-2E03-42E6-8650-CAB7AE321789}"/>
              </a:ext>
            </a:extLst>
          </p:cNvPr>
          <p:cNvSpPr txBox="1"/>
          <p:nvPr/>
        </p:nvSpPr>
        <p:spPr>
          <a:xfrm>
            <a:off x="4040776" y="-120118"/>
            <a:ext cx="5111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</a:rPr>
              <a:t>Cruise Ships</a:t>
            </a:r>
          </a:p>
        </p:txBody>
      </p:sp>
    </p:spTree>
    <p:extLst>
      <p:ext uri="{BB962C8B-B14F-4D97-AF65-F5344CB8AC3E}">
        <p14:creationId xmlns:p14="http://schemas.microsoft.com/office/powerpoint/2010/main" val="1005120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612D66CC-8AC6-4A81-B99F-5A80207768D5}"/>
              </a:ext>
            </a:extLst>
          </p:cNvPr>
          <p:cNvSpPr/>
          <p:nvPr/>
        </p:nvSpPr>
        <p:spPr>
          <a:xfrm>
            <a:off x="1325444" y="0"/>
            <a:ext cx="9457509" cy="67970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7D3FEFE0-CFC7-46CB-9D5B-07E707B45D74}"/>
              </a:ext>
            </a:extLst>
          </p:cNvPr>
          <p:cNvSpPr txBox="1"/>
          <p:nvPr/>
        </p:nvSpPr>
        <p:spPr>
          <a:xfrm>
            <a:off x="1409047" y="4044795"/>
            <a:ext cx="3643629" cy="26109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014" indent="-107314">
              <a:lnSpc>
                <a:spcPts val="2875"/>
              </a:lnSpc>
              <a:buSzPct val="95833"/>
              <a:buFont typeface="Arial"/>
              <a:buChar char="•"/>
              <a:tabLst>
                <a:tab pos="120014" algn="l"/>
              </a:tabLst>
            </a:pP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237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 Slips</a:t>
            </a:r>
            <a:endParaRPr sz="2400" dirty="0">
              <a:latin typeface="Times New Roman"/>
              <a:cs typeface="Times New Roman"/>
            </a:endParaRPr>
          </a:p>
          <a:p>
            <a:pPr marL="120014" indent="-107314">
              <a:lnSpc>
                <a:spcPts val="2875"/>
              </a:lnSpc>
              <a:buSzPct val="95833"/>
              <a:buFont typeface="Arial"/>
              <a:buChar char="•"/>
              <a:tabLst>
                <a:tab pos="120014" algn="l"/>
              </a:tabLst>
            </a:pPr>
            <a:r>
              <a:rPr lang="en-US" sz="2400" spc="-10" dirty="0">
                <a:solidFill>
                  <a:srgbClr val="FFFF00"/>
                </a:solidFill>
                <a:latin typeface="Times New Roman"/>
                <a:cs typeface="Times New Roman"/>
              </a:rPr>
              <a:t>Fisherman’s Work Area </a:t>
            </a:r>
            <a:r>
              <a:rPr sz="2400" spc="-10" dirty="0">
                <a:solidFill>
                  <a:srgbClr val="FFFF00"/>
                </a:solidFill>
                <a:latin typeface="Times New Roman"/>
                <a:cs typeface="Times New Roman"/>
              </a:rPr>
              <a:t>Pilotage</a:t>
            </a:r>
            <a:endParaRPr sz="2400" dirty="0">
              <a:latin typeface="Times New Roman"/>
              <a:cs typeface="Times New Roman"/>
            </a:endParaRPr>
          </a:p>
          <a:p>
            <a:pPr marL="120014" indent="-107314">
              <a:lnSpc>
                <a:spcPts val="2875"/>
              </a:lnSpc>
              <a:buSzPct val="95833"/>
              <a:buFont typeface="Arial"/>
              <a:buChar char="•"/>
              <a:tabLst>
                <a:tab pos="120014" algn="l"/>
              </a:tabLst>
            </a:pP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Port Authority</a:t>
            </a:r>
            <a:r>
              <a:rPr sz="2400" spc="-5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FF00"/>
                </a:solidFill>
                <a:latin typeface="Times New Roman"/>
                <a:cs typeface="Times New Roman"/>
              </a:rPr>
              <a:t>Fireboat</a:t>
            </a:r>
            <a:endParaRPr sz="2400" dirty="0">
              <a:latin typeface="Times New Roman"/>
              <a:cs typeface="Times New Roman"/>
            </a:endParaRPr>
          </a:p>
          <a:p>
            <a:pPr marL="120014" indent="-107314">
              <a:lnSpc>
                <a:spcPts val="2875"/>
              </a:lnSpc>
              <a:buSzPct val="95833"/>
              <a:buFont typeface="Arial"/>
              <a:buChar char="•"/>
              <a:tabLst>
                <a:tab pos="120014" algn="l"/>
              </a:tabLst>
            </a:pP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Port Authority Security</a:t>
            </a:r>
            <a:r>
              <a:rPr sz="2400" spc="-5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FF00"/>
                </a:solidFill>
                <a:latin typeface="Times New Roman"/>
                <a:cs typeface="Times New Roman"/>
              </a:rPr>
              <a:t>Boat</a:t>
            </a:r>
            <a:endParaRPr sz="2400" dirty="0">
              <a:latin typeface="Times New Roman"/>
              <a:cs typeface="Times New Roman"/>
            </a:endParaRPr>
          </a:p>
          <a:p>
            <a:pPr marL="120014" indent="-107314">
              <a:lnSpc>
                <a:spcPct val="100000"/>
              </a:lnSpc>
              <a:buSzPct val="95833"/>
              <a:buFont typeface="Arial"/>
              <a:buChar char="•"/>
              <a:tabLst>
                <a:tab pos="120014" algn="l"/>
              </a:tabLst>
            </a:pP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Fork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FF00"/>
                </a:solidFill>
                <a:latin typeface="Times New Roman"/>
                <a:cs typeface="Times New Roman"/>
              </a:rPr>
              <a:t>Lift</a:t>
            </a:r>
            <a:endParaRPr lang="en-US" sz="2400" spc="-1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120014" indent="-107314">
              <a:lnSpc>
                <a:spcPct val="100000"/>
              </a:lnSpc>
              <a:buSzPct val="95833"/>
              <a:buFont typeface="Arial"/>
              <a:buChar char="•"/>
              <a:tabLst>
                <a:tab pos="120014" algn="l"/>
              </a:tabLst>
            </a:pPr>
            <a:r>
              <a:rPr lang="en-US" sz="2400" spc="-10" dirty="0">
                <a:solidFill>
                  <a:srgbClr val="FFFF00"/>
                </a:solidFill>
                <a:latin typeface="Times New Roman"/>
                <a:cs typeface="Times New Roman"/>
              </a:rPr>
              <a:t>2 and 1 Ton Hoist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31829929-F062-4FA4-9B0E-B54AB8D6D04E}"/>
              </a:ext>
            </a:extLst>
          </p:cNvPr>
          <p:cNvSpPr/>
          <p:nvPr/>
        </p:nvSpPr>
        <p:spPr>
          <a:xfrm>
            <a:off x="2065672" y="463296"/>
            <a:ext cx="6952488" cy="5852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8740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64941" y="3147283"/>
            <a:ext cx="3765176" cy="3307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/>
          <p:nvPr/>
        </p:nvSpPr>
        <p:spPr>
          <a:xfrm>
            <a:off x="6364941" y="403412"/>
            <a:ext cx="3765176" cy="28238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2061882" y="1200151"/>
            <a:ext cx="4303059" cy="52544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61882" y="500978"/>
            <a:ext cx="4303059" cy="611691"/>
          </a:xfrm>
          <a:prstGeom prst="rect">
            <a:avLst/>
          </a:prstGeom>
          <a:ln w="38100">
            <a:solidFill>
              <a:srgbClr val="FFFF00"/>
            </a:solidFill>
          </a:ln>
        </p:spPr>
        <p:txBody>
          <a:bodyPr vert="horz" wrap="square" lIns="0" tIns="175372" rIns="0" bIns="0" rtlCol="0" anchor="ctr">
            <a:spAutoFit/>
          </a:bodyPr>
          <a:lstStyle/>
          <a:p>
            <a:pPr marL="283524">
              <a:lnSpc>
                <a:spcPct val="100000"/>
              </a:lnSpc>
              <a:spcBef>
                <a:spcPts val="1381"/>
              </a:spcBef>
            </a:pPr>
            <a:r>
              <a:rPr sz="2824" spc="-4" dirty="0">
                <a:solidFill>
                  <a:srgbClr val="000000"/>
                </a:solidFill>
              </a:rPr>
              <a:t>Fields Landing Boat</a:t>
            </a:r>
            <a:r>
              <a:rPr sz="2824" spc="-13" dirty="0">
                <a:solidFill>
                  <a:srgbClr val="000000"/>
                </a:solidFill>
              </a:rPr>
              <a:t> </a:t>
            </a:r>
            <a:r>
              <a:rPr sz="2824" spc="-4" dirty="0">
                <a:solidFill>
                  <a:srgbClr val="000000"/>
                </a:solidFill>
              </a:rPr>
              <a:t>Yard</a:t>
            </a:r>
            <a:endParaRPr sz="2824"/>
          </a:p>
        </p:txBody>
      </p:sp>
    </p:spTree>
    <p:extLst>
      <p:ext uri="{BB962C8B-B14F-4D97-AF65-F5344CB8AC3E}">
        <p14:creationId xmlns:p14="http://schemas.microsoft.com/office/powerpoint/2010/main" val="3000403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elds Landing Boat Yard">
            <a:extLst>
              <a:ext uri="{FF2B5EF4-FFF2-40B4-BE49-F238E27FC236}">
                <a16:creationId xmlns:a16="http://schemas.microsoft.com/office/drawing/2014/main" id="{837C1D2C-E219-4ACE-9038-345DBD9BB9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" b="6657"/>
          <a:stretch/>
        </p:blipFill>
        <p:spPr bwMode="auto">
          <a:xfrm>
            <a:off x="-182880" y="1567543"/>
            <a:ext cx="7991358" cy="449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6180A7-67A8-449F-B155-075725E3A67B}"/>
              </a:ext>
            </a:extLst>
          </p:cNvPr>
          <p:cNvSpPr txBox="1"/>
          <p:nvPr/>
        </p:nvSpPr>
        <p:spPr>
          <a:xfrm>
            <a:off x="104502" y="0"/>
            <a:ext cx="5425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Fields Landing Boat Yard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0EAE5F-4D30-4127-AE22-8D460DACADD5}"/>
              </a:ext>
            </a:extLst>
          </p:cNvPr>
          <p:cNvSpPr txBox="1"/>
          <p:nvPr/>
        </p:nvSpPr>
        <p:spPr>
          <a:xfrm>
            <a:off x="7942216" y="353943"/>
            <a:ext cx="4145282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pPr defTabSz="842963"/>
            <a:r>
              <a:rPr lang="en-US" sz="2800" dirty="0"/>
              <a:t>lifts per year		200</a:t>
            </a:r>
          </a:p>
          <a:p>
            <a:pPr defTabSz="842963"/>
            <a:endParaRPr lang="en-US" sz="2800" dirty="0"/>
          </a:p>
          <a:p>
            <a:pPr defTabSz="842963"/>
            <a:r>
              <a:rPr lang="en-US" sz="2800" dirty="0"/>
              <a:t>Dead Boat Storage         18</a:t>
            </a:r>
          </a:p>
          <a:p>
            <a:pPr defTabSz="842963"/>
            <a:endParaRPr lang="en-US" sz="2800" dirty="0"/>
          </a:p>
          <a:p>
            <a:pPr defTabSz="842963"/>
            <a:r>
              <a:rPr lang="en-US" sz="2800" dirty="0"/>
              <a:t>Long term storage 	6</a:t>
            </a:r>
          </a:p>
          <a:p>
            <a:pPr defTabSz="842963"/>
            <a:endParaRPr lang="en-US" sz="2800" dirty="0"/>
          </a:p>
          <a:p>
            <a:pPr defTabSz="842963"/>
            <a:r>
              <a:rPr lang="en-US" sz="2800" dirty="0"/>
              <a:t>Small boat storage 	2</a:t>
            </a:r>
          </a:p>
          <a:p>
            <a:pPr defTabSz="842963"/>
            <a:endParaRPr lang="en-US" sz="2800" dirty="0"/>
          </a:p>
          <a:p>
            <a:pPr defTabSz="842963"/>
            <a:r>
              <a:rPr lang="en-US" sz="2800" dirty="0"/>
              <a:t>Currently being repaired  2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 err="1"/>
              <a:t>Reincke</a:t>
            </a:r>
            <a:r>
              <a:rPr lang="en-US" sz="2800" dirty="0"/>
              <a:t> Marine Fabrication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29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8888968-CBCA-44D4-ACC8-8C6E1F99B00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827302" y="58723"/>
          <a:ext cx="10218130" cy="6611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Acrobat Document" r:id="rId3" imgW="11658397" imgH="7543800" progId="Acrobat.Document.DC">
                  <p:embed/>
                </p:oleObj>
              </mc:Choice>
              <mc:Fallback>
                <p:oleObj name="Acrobat Document" r:id="rId3" imgW="11658397" imgH="7543800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68888968-CBCA-44D4-ACC8-8C6E1F99B0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27302" y="58723"/>
                        <a:ext cx="10218130" cy="66118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8295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humboldtbay.org/sites/humboldtbay2.org/files/field/image/86.jpg">
            <a:extLst>
              <a:ext uri="{FF2B5EF4-FFF2-40B4-BE49-F238E27FC236}">
                <a16:creationId xmlns:a16="http://schemas.microsoft.com/office/drawing/2014/main" id="{946CD06A-AA2D-4BEE-9A8E-620B1956F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06" y="67236"/>
            <a:ext cx="11067535" cy="672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F5158E-3FCD-4CE5-B2B3-A7E3E084BC02}"/>
              </a:ext>
            </a:extLst>
          </p:cNvPr>
          <p:cNvSpPr txBox="1"/>
          <p:nvPr/>
        </p:nvSpPr>
        <p:spPr>
          <a:xfrm>
            <a:off x="678446" y="990776"/>
            <a:ext cx="46010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We know our past, </a:t>
            </a:r>
          </a:p>
          <a:p>
            <a:r>
              <a:rPr lang="en-US" sz="3600" b="1" dirty="0">
                <a:solidFill>
                  <a:srgbClr val="002060"/>
                </a:solidFill>
              </a:rPr>
              <a:t>but what is our future?</a:t>
            </a:r>
          </a:p>
        </p:txBody>
      </p:sp>
    </p:spTree>
    <p:extLst>
      <p:ext uri="{BB962C8B-B14F-4D97-AF65-F5344CB8AC3E}">
        <p14:creationId xmlns:p14="http://schemas.microsoft.com/office/powerpoint/2010/main" val="4126303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1883" y="403412"/>
            <a:ext cx="8068235" cy="6051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51218" y="420239"/>
            <a:ext cx="2513479" cy="554541"/>
          </a:xfrm>
          <a:prstGeom prst="rect">
            <a:avLst/>
          </a:prstGeom>
        </p:spPr>
        <p:txBody>
          <a:bodyPr vert="horz" wrap="square" lIns="0" tIns="11206" rIns="0" bIns="0" rtlCol="0" anchor="ctr">
            <a:spAutoFit/>
          </a:bodyPr>
          <a:lstStyle/>
          <a:p>
            <a:pPr marL="11206">
              <a:lnSpc>
                <a:spcPct val="100000"/>
              </a:lnSpc>
              <a:spcBef>
                <a:spcPts val="88"/>
              </a:spcBef>
            </a:pPr>
            <a:r>
              <a:rPr sz="3530" spc="-4" dirty="0">
                <a:solidFill>
                  <a:srgbClr val="000000"/>
                </a:solidFill>
              </a:rPr>
              <a:t>2</a:t>
            </a:r>
            <a:r>
              <a:rPr lang="en-US" sz="3530" spc="-4" dirty="0">
                <a:solidFill>
                  <a:srgbClr val="000000"/>
                </a:solidFill>
              </a:rPr>
              <a:t>5</a:t>
            </a:r>
            <a:r>
              <a:rPr sz="3530" spc="-4" dirty="0">
                <a:solidFill>
                  <a:srgbClr val="000000"/>
                </a:solidFill>
              </a:rPr>
              <a:t> Years</a:t>
            </a:r>
            <a:r>
              <a:rPr sz="3530" spc="-66" dirty="0">
                <a:solidFill>
                  <a:srgbClr val="000000"/>
                </a:solidFill>
              </a:rPr>
              <a:t> </a:t>
            </a:r>
            <a:r>
              <a:rPr sz="3530" spc="-4" dirty="0">
                <a:solidFill>
                  <a:srgbClr val="000000"/>
                </a:solidFill>
              </a:rPr>
              <a:t>Ago</a:t>
            </a:r>
            <a:endParaRPr sz="3530" dirty="0"/>
          </a:p>
        </p:txBody>
      </p:sp>
      <p:sp>
        <p:nvSpPr>
          <p:cNvPr id="4" name="object 4"/>
          <p:cNvSpPr txBox="1"/>
          <p:nvPr/>
        </p:nvSpPr>
        <p:spPr>
          <a:xfrm>
            <a:off x="7507941" y="1075765"/>
            <a:ext cx="2435038" cy="282269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37540" rIns="0" bIns="0" rtlCol="0">
            <a:spAutoFit/>
          </a:bodyPr>
          <a:lstStyle/>
          <a:p>
            <a:pPr marL="85169">
              <a:spcBef>
                <a:spcPts val="296"/>
              </a:spcBef>
            </a:pPr>
            <a:r>
              <a:rPr sz="1588" spc="-4" dirty="0">
                <a:solidFill>
                  <a:srgbClr val="FF0000"/>
                </a:solidFill>
                <a:latin typeface="Times New Roman"/>
                <a:cs typeface="Times New Roman"/>
              </a:rPr>
              <a:t>Louisiana Pacific Pulp</a:t>
            </a:r>
            <a:r>
              <a:rPr sz="1588" spc="13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588" spc="-4" dirty="0">
                <a:solidFill>
                  <a:srgbClr val="FF0000"/>
                </a:solidFill>
                <a:latin typeface="Times New Roman"/>
                <a:cs typeface="Times New Roman"/>
              </a:rPr>
              <a:t>Mill</a:t>
            </a:r>
            <a:endParaRPr sz="1588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983083" y="1407906"/>
            <a:ext cx="264459" cy="329453"/>
          </a:xfrm>
          <a:custGeom>
            <a:avLst/>
            <a:gdLst/>
            <a:ahLst/>
            <a:cxnLst/>
            <a:rect l="l" t="t" r="r" b="b"/>
            <a:pathLst>
              <a:path w="299720" h="373380">
                <a:moveTo>
                  <a:pt x="287589" y="358347"/>
                </a:moveTo>
                <a:lnTo>
                  <a:pt x="286205" y="348987"/>
                </a:lnTo>
                <a:lnTo>
                  <a:pt x="8381" y="1524"/>
                </a:lnTo>
                <a:lnTo>
                  <a:pt x="5333" y="0"/>
                </a:lnTo>
                <a:lnTo>
                  <a:pt x="1523" y="762"/>
                </a:lnTo>
                <a:lnTo>
                  <a:pt x="0" y="3810"/>
                </a:lnTo>
                <a:lnTo>
                  <a:pt x="761" y="7620"/>
                </a:lnTo>
                <a:lnTo>
                  <a:pt x="278310" y="354738"/>
                </a:lnTo>
                <a:lnTo>
                  <a:pt x="287589" y="358347"/>
                </a:lnTo>
                <a:close/>
              </a:path>
              <a:path w="299720" h="373380">
                <a:moveTo>
                  <a:pt x="297941" y="372785"/>
                </a:moveTo>
                <a:lnTo>
                  <a:pt x="297941" y="366522"/>
                </a:lnTo>
                <a:lnTo>
                  <a:pt x="296417" y="369570"/>
                </a:lnTo>
                <a:lnTo>
                  <a:pt x="292607" y="370332"/>
                </a:lnTo>
                <a:lnTo>
                  <a:pt x="289559" y="368808"/>
                </a:lnTo>
                <a:lnTo>
                  <a:pt x="278310" y="354738"/>
                </a:lnTo>
                <a:lnTo>
                  <a:pt x="212597" y="329184"/>
                </a:lnTo>
                <a:lnTo>
                  <a:pt x="209549" y="329946"/>
                </a:lnTo>
                <a:lnTo>
                  <a:pt x="206501" y="332232"/>
                </a:lnTo>
                <a:lnTo>
                  <a:pt x="206501" y="336042"/>
                </a:lnTo>
                <a:lnTo>
                  <a:pt x="209549" y="338328"/>
                </a:lnTo>
                <a:lnTo>
                  <a:pt x="297941" y="372785"/>
                </a:lnTo>
                <a:close/>
              </a:path>
              <a:path w="299720" h="373380">
                <a:moveTo>
                  <a:pt x="299465" y="373380"/>
                </a:moveTo>
                <a:lnTo>
                  <a:pt x="284987" y="278130"/>
                </a:lnTo>
                <a:lnTo>
                  <a:pt x="283463" y="274320"/>
                </a:lnTo>
                <a:lnTo>
                  <a:pt x="279653" y="273558"/>
                </a:lnTo>
                <a:lnTo>
                  <a:pt x="276605" y="275844"/>
                </a:lnTo>
                <a:lnTo>
                  <a:pt x="275843" y="278892"/>
                </a:lnTo>
                <a:lnTo>
                  <a:pt x="286205" y="348987"/>
                </a:lnTo>
                <a:lnTo>
                  <a:pt x="297179" y="362712"/>
                </a:lnTo>
                <a:lnTo>
                  <a:pt x="297941" y="366522"/>
                </a:lnTo>
                <a:lnTo>
                  <a:pt x="297941" y="372785"/>
                </a:lnTo>
                <a:lnTo>
                  <a:pt x="299465" y="373380"/>
                </a:lnTo>
                <a:close/>
              </a:path>
              <a:path w="299720" h="373380">
                <a:moveTo>
                  <a:pt x="294893" y="369874"/>
                </a:moveTo>
                <a:lnTo>
                  <a:pt x="294893" y="361188"/>
                </a:lnTo>
                <a:lnTo>
                  <a:pt x="288797" y="366522"/>
                </a:lnTo>
                <a:lnTo>
                  <a:pt x="287589" y="358347"/>
                </a:lnTo>
                <a:lnTo>
                  <a:pt x="278310" y="354738"/>
                </a:lnTo>
                <a:lnTo>
                  <a:pt x="289559" y="368808"/>
                </a:lnTo>
                <a:lnTo>
                  <a:pt x="292607" y="370332"/>
                </a:lnTo>
                <a:lnTo>
                  <a:pt x="294893" y="369874"/>
                </a:lnTo>
                <a:close/>
              </a:path>
              <a:path w="299720" h="373380">
                <a:moveTo>
                  <a:pt x="297941" y="366522"/>
                </a:moveTo>
                <a:lnTo>
                  <a:pt x="297179" y="362712"/>
                </a:lnTo>
                <a:lnTo>
                  <a:pt x="286205" y="348987"/>
                </a:lnTo>
                <a:lnTo>
                  <a:pt x="287589" y="358347"/>
                </a:lnTo>
                <a:lnTo>
                  <a:pt x="294893" y="361188"/>
                </a:lnTo>
                <a:lnTo>
                  <a:pt x="294893" y="369874"/>
                </a:lnTo>
                <a:lnTo>
                  <a:pt x="296417" y="369570"/>
                </a:lnTo>
                <a:lnTo>
                  <a:pt x="297941" y="366522"/>
                </a:lnTo>
                <a:close/>
              </a:path>
              <a:path w="299720" h="373380">
                <a:moveTo>
                  <a:pt x="294893" y="361188"/>
                </a:moveTo>
                <a:lnTo>
                  <a:pt x="287589" y="358347"/>
                </a:lnTo>
                <a:lnTo>
                  <a:pt x="288797" y="366522"/>
                </a:lnTo>
                <a:lnTo>
                  <a:pt x="294893" y="36118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 txBox="1"/>
          <p:nvPr/>
        </p:nvSpPr>
        <p:spPr>
          <a:xfrm>
            <a:off x="5692588" y="605118"/>
            <a:ext cx="1731309" cy="282269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37540" rIns="0" bIns="0" rtlCol="0">
            <a:spAutoFit/>
          </a:bodyPr>
          <a:lstStyle/>
          <a:p>
            <a:pPr marL="85169">
              <a:spcBef>
                <a:spcPts val="296"/>
              </a:spcBef>
            </a:pPr>
            <a:r>
              <a:rPr sz="1588" spc="-4" dirty="0">
                <a:solidFill>
                  <a:srgbClr val="FF0000"/>
                </a:solidFill>
                <a:latin typeface="Times New Roman"/>
                <a:cs typeface="Times New Roman"/>
              </a:rPr>
              <a:t>Simpson Pulp</a:t>
            </a:r>
            <a:r>
              <a:rPr sz="1588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588" spc="-9" dirty="0">
                <a:solidFill>
                  <a:srgbClr val="FF0000"/>
                </a:solidFill>
                <a:latin typeface="Times New Roman"/>
                <a:cs typeface="Times New Roman"/>
              </a:rPr>
              <a:t>Mill</a:t>
            </a:r>
            <a:endParaRPr sz="1588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835798" y="927174"/>
            <a:ext cx="727262" cy="877421"/>
          </a:xfrm>
          <a:custGeom>
            <a:avLst/>
            <a:gdLst/>
            <a:ahLst/>
            <a:cxnLst/>
            <a:rect l="l" t="t" r="r" b="b"/>
            <a:pathLst>
              <a:path w="824229" h="994410">
                <a:moveTo>
                  <a:pt x="25146" y="900684"/>
                </a:moveTo>
                <a:lnTo>
                  <a:pt x="24384" y="896874"/>
                </a:lnTo>
                <a:lnTo>
                  <a:pt x="21336" y="895350"/>
                </a:lnTo>
                <a:lnTo>
                  <a:pt x="17526" y="896112"/>
                </a:lnTo>
                <a:lnTo>
                  <a:pt x="16002" y="899160"/>
                </a:lnTo>
                <a:lnTo>
                  <a:pt x="0" y="994410"/>
                </a:lnTo>
                <a:lnTo>
                  <a:pt x="1524" y="993846"/>
                </a:lnTo>
                <a:lnTo>
                  <a:pt x="1524" y="987552"/>
                </a:lnTo>
                <a:lnTo>
                  <a:pt x="2286" y="983742"/>
                </a:lnTo>
                <a:lnTo>
                  <a:pt x="13576" y="970102"/>
                </a:lnTo>
                <a:lnTo>
                  <a:pt x="25146" y="900684"/>
                </a:lnTo>
                <a:close/>
              </a:path>
              <a:path w="824229" h="994410">
                <a:moveTo>
                  <a:pt x="13576" y="970102"/>
                </a:moveTo>
                <a:lnTo>
                  <a:pt x="2286" y="983742"/>
                </a:lnTo>
                <a:lnTo>
                  <a:pt x="1524" y="987552"/>
                </a:lnTo>
                <a:lnTo>
                  <a:pt x="3048" y="990600"/>
                </a:lnTo>
                <a:lnTo>
                  <a:pt x="4572" y="991209"/>
                </a:lnTo>
                <a:lnTo>
                  <a:pt x="4572" y="982218"/>
                </a:lnTo>
                <a:lnTo>
                  <a:pt x="11999" y="979560"/>
                </a:lnTo>
                <a:lnTo>
                  <a:pt x="13576" y="970102"/>
                </a:lnTo>
                <a:close/>
              </a:path>
              <a:path w="824229" h="994410">
                <a:moveTo>
                  <a:pt x="6533" y="991994"/>
                </a:moveTo>
                <a:lnTo>
                  <a:pt x="3048" y="990600"/>
                </a:lnTo>
                <a:lnTo>
                  <a:pt x="1524" y="987552"/>
                </a:lnTo>
                <a:lnTo>
                  <a:pt x="1524" y="993846"/>
                </a:lnTo>
                <a:lnTo>
                  <a:pt x="6533" y="991994"/>
                </a:lnTo>
                <a:close/>
              </a:path>
              <a:path w="824229" h="994410">
                <a:moveTo>
                  <a:pt x="11999" y="979560"/>
                </a:moveTo>
                <a:lnTo>
                  <a:pt x="4572" y="982218"/>
                </a:lnTo>
                <a:lnTo>
                  <a:pt x="10668" y="987552"/>
                </a:lnTo>
                <a:lnTo>
                  <a:pt x="11999" y="979560"/>
                </a:lnTo>
                <a:close/>
              </a:path>
              <a:path w="824229" h="994410">
                <a:moveTo>
                  <a:pt x="21097" y="976305"/>
                </a:moveTo>
                <a:lnTo>
                  <a:pt x="11999" y="979560"/>
                </a:lnTo>
                <a:lnTo>
                  <a:pt x="10668" y="987552"/>
                </a:lnTo>
                <a:lnTo>
                  <a:pt x="4572" y="982218"/>
                </a:lnTo>
                <a:lnTo>
                  <a:pt x="4572" y="991209"/>
                </a:lnTo>
                <a:lnTo>
                  <a:pt x="6533" y="991994"/>
                </a:lnTo>
                <a:lnTo>
                  <a:pt x="7514" y="991631"/>
                </a:lnTo>
                <a:lnTo>
                  <a:pt x="9906" y="989838"/>
                </a:lnTo>
                <a:lnTo>
                  <a:pt x="21097" y="976305"/>
                </a:lnTo>
                <a:close/>
              </a:path>
              <a:path w="824229" h="994410">
                <a:moveTo>
                  <a:pt x="7514" y="991631"/>
                </a:moveTo>
                <a:lnTo>
                  <a:pt x="6533" y="991994"/>
                </a:lnTo>
                <a:lnTo>
                  <a:pt x="6858" y="992124"/>
                </a:lnTo>
                <a:lnTo>
                  <a:pt x="7514" y="991631"/>
                </a:lnTo>
                <a:close/>
              </a:path>
              <a:path w="824229" h="994410">
                <a:moveTo>
                  <a:pt x="93726" y="958596"/>
                </a:moveTo>
                <a:lnTo>
                  <a:pt x="93726" y="954786"/>
                </a:lnTo>
                <a:lnTo>
                  <a:pt x="91440" y="952500"/>
                </a:lnTo>
                <a:lnTo>
                  <a:pt x="87630" y="952500"/>
                </a:lnTo>
                <a:lnTo>
                  <a:pt x="21097" y="976305"/>
                </a:lnTo>
                <a:lnTo>
                  <a:pt x="9906" y="989838"/>
                </a:lnTo>
                <a:lnTo>
                  <a:pt x="7514" y="991631"/>
                </a:lnTo>
                <a:lnTo>
                  <a:pt x="90678" y="960882"/>
                </a:lnTo>
                <a:lnTo>
                  <a:pt x="93726" y="958596"/>
                </a:lnTo>
                <a:close/>
              </a:path>
              <a:path w="824229" h="994410">
                <a:moveTo>
                  <a:pt x="823722" y="4572"/>
                </a:moveTo>
                <a:lnTo>
                  <a:pt x="821436" y="1524"/>
                </a:lnTo>
                <a:lnTo>
                  <a:pt x="818388" y="0"/>
                </a:lnTo>
                <a:lnTo>
                  <a:pt x="815340" y="1524"/>
                </a:lnTo>
                <a:lnTo>
                  <a:pt x="13576" y="970102"/>
                </a:lnTo>
                <a:lnTo>
                  <a:pt x="11999" y="979560"/>
                </a:lnTo>
                <a:lnTo>
                  <a:pt x="21097" y="976305"/>
                </a:lnTo>
                <a:lnTo>
                  <a:pt x="822198" y="7620"/>
                </a:lnTo>
                <a:lnTo>
                  <a:pt x="823722" y="457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 txBox="1"/>
          <p:nvPr/>
        </p:nvSpPr>
        <p:spPr>
          <a:xfrm>
            <a:off x="2935942" y="2756648"/>
            <a:ext cx="2204757" cy="282269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37540" rIns="0" bIns="0" rtlCol="0">
            <a:spAutoFit/>
          </a:bodyPr>
          <a:lstStyle/>
          <a:p>
            <a:pPr marL="85169">
              <a:spcBef>
                <a:spcPts val="296"/>
              </a:spcBef>
            </a:pPr>
            <a:r>
              <a:rPr sz="1588" spc="-4" dirty="0">
                <a:solidFill>
                  <a:srgbClr val="FF0000"/>
                </a:solidFill>
                <a:latin typeface="Times New Roman"/>
                <a:cs typeface="Times New Roman"/>
              </a:rPr>
              <a:t>North Coast Chip</a:t>
            </a:r>
            <a:r>
              <a:rPr sz="1588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588" spc="-4" dirty="0">
                <a:solidFill>
                  <a:srgbClr val="FF0000"/>
                </a:solidFill>
                <a:latin typeface="Times New Roman"/>
                <a:cs typeface="Times New Roman"/>
              </a:rPr>
              <a:t>Export</a:t>
            </a:r>
            <a:endParaRPr sz="1588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40435" y="2468881"/>
            <a:ext cx="999565" cy="291913"/>
          </a:xfrm>
          <a:custGeom>
            <a:avLst/>
            <a:gdLst/>
            <a:ahLst/>
            <a:cxnLst/>
            <a:rect l="l" t="t" r="r" b="b"/>
            <a:pathLst>
              <a:path w="1132839" h="330835">
                <a:moveTo>
                  <a:pt x="1113366" y="30469"/>
                </a:moveTo>
                <a:lnTo>
                  <a:pt x="1104828" y="28106"/>
                </a:lnTo>
                <a:lnTo>
                  <a:pt x="3048" y="321563"/>
                </a:lnTo>
                <a:lnTo>
                  <a:pt x="762" y="323849"/>
                </a:lnTo>
                <a:lnTo>
                  <a:pt x="0" y="327659"/>
                </a:lnTo>
                <a:lnTo>
                  <a:pt x="2286" y="329945"/>
                </a:lnTo>
                <a:lnTo>
                  <a:pt x="6096" y="330707"/>
                </a:lnTo>
                <a:lnTo>
                  <a:pt x="1106505" y="37415"/>
                </a:lnTo>
                <a:lnTo>
                  <a:pt x="1113366" y="30469"/>
                </a:lnTo>
                <a:close/>
              </a:path>
              <a:path w="1132839" h="330835">
                <a:moveTo>
                  <a:pt x="1132332" y="25145"/>
                </a:moveTo>
                <a:lnTo>
                  <a:pt x="1039368" y="0"/>
                </a:lnTo>
                <a:lnTo>
                  <a:pt x="1035558" y="761"/>
                </a:lnTo>
                <a:lnTo>
                  <a:pt x="1033272" y="3047"/>
                </a:lnTo>
                <a:lnTo>
                  <a:pt x="1034034" y="6857"/>
                </a:lnTo>
                <a:lnTo>
                  <a:pt x="1036320" y="9143"/>
                </a:lnTo>
                <a:lnTo>
                  <a:pt x="1104828" y="28106"/>
                </a:lnTo>
                <a:lnTo>
                  <a:pt x="1121664" y="23621"/>
                </a:lnTo>
                <a:lnTo>
                  <a:pt x="1125474" y="23621"/>
                </a:lnTo>
                <a:lnTo>
                  <a:pt x="1127760" y="26669"/>
                </a:lnTo>
                <a:lnTo>
                  <a:pt x="1127760" y="29769"/>
                </a:lnTo>
                <a:lnTo>
                  <a:pt x="1132332" y="25145"/>
                </a:lnTo>
                <a:close/>
              </a:path>
              <a:path w="1132839" h="330835">
                <a:moveTo>
                  <a:pt x="1127760" y="29769"/>
                </a:moveTo>
                <a:lnTo>
                  <a:pt x="1127760" y="26669"/>
                </a:lnTo>
                <a:lnTo>
                  <a:pt x="1126998" y="30479"/>
                </a:lnTo>
                <a:lnTo>
                  <a:pt x="1123950" y="32765"/>
                </a:lnTo>
                <a:lnTo>
                  <a:pt x="1106505" y="37415"/>
                </a:lnTo>
                <a:lnTo>
                  <a:pt x="1057656" y="86867"/>
                </a:lnTo>
                <a:lnTo>
                  <a:pt x="1056132" y="90677"/>
                </a:lnTo>
                <a:lnTo>
                  <a:pt x="1057656" y="93725"/>
                </a:lnTo>
                <a:lnTo>
                  <a:pt x="1060704" y="95249"/>
                </a:lnTo>
                <a:lnTo>
                  <a:pt x="1064514" y="93725"/>
                </a:lnTo>
                <a:lnTo>
                  <a:pt x="1127760" y="29769"/>
                </a:lnTo>
                <a:close/>
              </a:path>
              <a:path w="1132839" h="330835">
                <a:moveTo>
                  <a:pt x="1127760" y="26669"/>
                </a:moveTo>
                <a:lnTo>
                  <a:pt x="1125474" y="23621"/>
                </a:lnTo>
                <a:lnTo>
                  <a:pt x="1121664" y="23621"/>
                </a:lnTo>
                <a:lnTo>
                  <a:pt x="1104828" y="28106"/>
                </a:lnTo>
                <a:lnTo>
                  <a:pt x="1113366" y="30469"/>
                </a:lnTo>
                <a:lnTo>
                  <a:pt x="1119378" y="24383"/>
                </a:lnTo>
                <a:lnTo>
                  <a:pt x="1121664" y="32765"/>
                </a:lnTo>
                <a:lnTo>
                  <a:pt x="1121664" y="33375"/>
                </a:lnTo>
                <a:lnTo>
                  <a:pt x="1123950" y="32765"/>
                </a:lnTo>
                <a:lnTo>
                  <a:pt x="1126998" y="30479"/>
                </a:lnTo>
                <a:lnTo>
                  <a:pt x="1127760" y="26669"/>
                </a:lnTo>
                <a:close/>
              </a:path>
              <a:path w="1132839" h="330835">
                <a:moveTo>
                  <a:pt x="1121664" y="33375"/>
                </a:moveTo>
                <a:lnTo>
                  <a:pt x="1121664" y="32765"/>
                </a:lnTo>
                <a:lnTo>
                  <a:pt x="1113366" y="30469"/>
                </a:lnTo>
                <a:lnTo>
                  <a:pt x="1106505" y="37415"/>
                </a:lnTo>
                <a:lnTo>
                  <a:pt x="1121664" y="33375"/>
                </a:lnTo>
                <a:close/>
              </a:path>
              <a:path w="1132839" h="330835">
                <a:moveTo>
                  <a:pt x="1121664" y="32765"/>
                </a:moveTo>
                <a:lnTo>
                  <a:pt x="1119378" y="24383"/>
                </a:lnTo>
                <a:lnTo>
                  <a:pt x="1113366" y="30469"/>
                </a:lnTo>
                <a:lnTo>
                  <a:pt x="1121664" y="327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10"/>
          <p:cNvSpPr txBox="1"/>
          <p:nvPr/>
        </p:nvSpPr>
        <p:spPr>
          <a:xfrm>
            <a:off x="2532530" y="1277471"/>
            <a:ext cx="2120713" cy="282269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37540" rIns="0" bIns="0" rtlCol="0">
            <a:spAutoFit/>
          </a:bodyPr>
          <a:lstStyle/>
          <a:p>
            <a:pPr marL="85169">
              <a:spcBef>
                <a:spcPts val="296"/>
              </a:spcBef>
            </a:pPr>
            <a:r>
              <a:rPr sz="1588" spc="-4" dirty="0">
                <a:solidFill>
                  <a:srgbClr val="FF0000"/>
                </a:solidFill>
                <a:latin typeface="Times New Roman"/>
                <a:cs typeface="Times New Roman"/>
              </a:rPr>
              <a:t>Sierra Pacific</a:t>
            </a:r>
            <a:r>
              <a:rPr sz="1588" spc="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588" spc="-4" dirty="0">
                <a:solidFill>
                  <a:srgbClr val="FF0000"/>
                </a:solidFill>
                <a:latin typeface="Times New Roman"/>
                <a:cs typeface="Times New Roman"/>
              </a:rPr>
              <a:t>Industries</a:t>
            </a:r>
            <a:endParaRPr sz="1588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946026" y="1599528"/>
            <a:ext cx="651062" cy="676835"/>
          </a:xfrm>
          <a:custGeom>
            <a:avLst/>
            <a:gdLst/>
            <a:ahLst/>
            <a:cxnLst/>
            <a:rect l="l" t="t" r="r" b="b"/>
            <a:pathLst>
              <a:path w="737869" h="767080">
                <a:moveTo>
                  <a:pt x="96011" y="734568"/>
                </a:moveTo>
                <a:lnTo>
                  <a:pt x="93725" y="731520"/>
                </a:lnTo>
                <a:lnTo>
                  <a:pt x="89915" y="730758"/>
                </a:lnTo>
                <a:lnTo>
                  <a:pt x="22065" y="750143"/>
                </a:lnTo>
                <a:lnTo>
                  <a:pt x="9906" y="762762"/>
                </a:lnTo>
                <a:lnTo>
                  <a:pt x="6096" y="764286"/>
                </a:lnTo>
                <a:lnTo>
                  <a:pt x="3048" y="762762"/>
                </a:lnTo>
                <a:lnTo>
                  <a:pt x="1587" y="759840"/>
                </a:lnTo>
                <a:lnTo>
                  <a:pt x="0" y="766572"/>
                </a:lnTo>
                <a:lnTo>
                  <a:pt x="92201" y="739902"/>
                </a:lnTo>
                <a:lnTo>
                  <a:pt x="95249" y="737616"/>
                </a:lnTo>
                <a:lnTo>
                  <a:pt x="96011" y="734568"/>
                </a:lnTo>
                <a:close/>
              </a:path>
              <a:path w="737869" h="767080">
                <a:moveTo>
                  <a:pt x="1699" y="759362"/>
                </a:moveTo>
                <a:lnTo>
                  <a:pt x="1524" y="759714"/>
                </a:lnTo>
                <a:lnTo>
                  <a:pt x="1699" y="759362"/>
                </a:lnTo>
                <a:close/>
              </a:path>
              <a:path w="737869" h="767080">
                <a:moveTo>
                  <a:pt x="22065" y="750143"/>
                </a:moveTo>
                <a:lnTo>
                  <a:pt x="12573" y="752856"/>
                </a:lnTo>
                <a:lnTo>
                  <a:pt x="10668" y="760476"/>
                </a:lnTo>
                <a:lnTo>
                  <a:pt x="4572" y="755142"/>
                </a:lnTo>
                <a:lnTo>
                  <a:pt x="3048" y="756666"/>
                </a:lnTo>
                <a:lnTo>
                  <a:pt x="1699" y="759362"/>
                </a:lnTo>
                <a:lnTo>
                  <a:pt x="1587" y="759840"/>
                </a:lnTo>
                <a:lnTo>
                  <a:pt x="3048" y="762762"/>
                </a:lnTo>
                <a:lnTo>
                  <a:pt x="6096" y="764286"/>
                </a:lnTo>
                <a:lnTo>
                  <a:pt x="9906" y="762762"/>
                </a:lnTo>
                <a:lnTo>
                  <a:pt x="22065" y="750143"/>
                </a:lnTo>
                <a:close/>
              </a:path>
              <a:path w="737869" h="767080">
                <a:moveTo>
                  <a:pt x="32003" y="675132"/>
                </a:moveTo>
                <a:lnTo>
                  <a:pt x="31241" y="671322"/>
                </a:lnTo>
                <a:lnTo>
                  <a:pt x="28193" y="669036"/>
                </a:lnTo>
                <a:lnTo>
                  <a:pt x="24383" y="669798"/>
                </a:lnTo>
                <a:lnTo>
                  <a:pt x="22097" y="672846"/>
                </a:lnTo>
                <a:lnTo>
                  <a:pt x="1699" y="759362"/>
                </a:lnTo>
                <a:lnTo>
                  <a:pt x="3048" y="756666"/>
                </a:lnTo>
                <a:lnTo>
                  <a:pt x="14627" y="744637"/>
                </a:lnTo>
                <a:lnTo>
                  <a:pt x="32003" y="675132"/>
                </a:lnTo>
                <a:close/>
              </a:path>
              <a:path w="737869" h="767080">
                <a:moveTo>
                  <a:pt x="14627" y="744637"/>
                </a:moveTo>
                <a:lnTo>
                  <a:pt x="4572" y="755082"/>
                </a:lnTo>
                <a:lnTo>
                  <a:pt x="12573" y="752856"/>
                </a:lnTo>
                <a:lnTo>
                  <a:pt x="14627" y="744637"/>
                </a:lnTo>
                <a:close/>
              </a:path>
              <a:path w="737869" h="767080">
                <a:moveTo>
                  <a:pt x="12573" y="752856"/>
                </a:moveTo>
                <a:lnTo>
                  <a:pt x="4572" y="755142"/>
                </a:lnTo>
                <a:lnTo>
                  <a:pt x="10668" y="760476"/>
                </a:lnTo>
                <a:lnTo>
                  <a:pt x="12573" y="752856"/>
                </a:lnTo>
                <a:close/>
              </a:path>
              <a:path w="737869" h="767080">
                <a:moveTo>
                  <a:pt x="737616" y="4572"/>
                </a:moveTo>
                <a:lnTo>
                  <a:pt x="736091" y="1524"/>
                </a:lnTo>
                <a:lnTo>
                  <a:pt x="733044" y="0"/>
                </a:lnTo>
                <a:lnTo>
                  <a:pt x="729996" y="1524"/>
                </a:lnTo>
                <a:lnTo>
                  <a:pt x="14627" y="744637"/>
                </a:lnTo>
                <a:lnTo>
                  <a:pt x="12573" y="752856"/>
                </a:lnTo>
                <a:lnTo>
                  <a:pt x="22065" y="750143"/>
                </a:lnTo>
                <a:lnTo>
                  <a:pt x="736854" y="8382"/>
                </a:lnTo>
                <a:lnTo>
                  <a:pt x="737616" y="457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" name="object 12"/>
          <p:cNvSpPr txBox="1"/>
          <p:nvPr/>
        </p:nvSpPr>
        <p:spPr>
          <a:xfrm>
            <a:off x="2061882" y="3429001"/>
            <a:ext cx="1550894" cy="282269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37540" rIns="0" bIns="0" rtlCol="0">
            <a:spAutoFit/>
          </a:bodyPr>
          <a:lstStyle/>
          <a:p>
            <a:pPr marL="85169">
              <a:spcBef>
                <a:spcPts val="296"/>
              </a:spcBef>
            </a:pPr>
            <a:r>
              <a:rPr sz="1588" spc="-4" dirty="0">
                <a:solidFill>
                  <a:srgbClr val="FF0000"/>
                </a:solidFill>
                <a:latin typeface="Times New Roman"/>
                <a:cs typeface="Times New Roman"/>
              </a:rPr>
              <a:t>Pacific</a:t>
            </a:r>
            <a:r>
              <a:rPr sz="1588" spc="-13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588" spc="-9" dirty="0">
                <a:solidFill>
                  <a:srgbClr val="FF0000"/>
                </a:solidFill>
                <a:latin typeface="Times New Roman"/>
                <a:cs typeface="Times New Roman"/>
              </a:rPr>
              <a:t>Affiliates</a:t>
            </a:r>
            <a:endParaRPr sz="1588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94024" y="2501152"/>
            <a:ext cx="351304" cy="932329"/>
          </a:xfrm>
          <a:custGeom>
            <a:avLst/>
            <a:gdLst/>
            <a:ahLst/>
            <a:cxnLst/>
            <a:rect l="l" t="t" r="r" b="b"/>
            <a:pathLst>
              <a:path w="398144" h="1056639">
                <a:moveTo>
                  <a:pt x="375747" y="26744"/>
                </a:moveTo>
                <a:lnTo>
                  <a:pt x="374017" y="17434"/>
                </a:lnTo>
                <a:lnTo>
                  <a:pt x="366610" y="23675"/>
                </a:lnTo>
                <a:lnTo>
                  <a:pt x="0" y="1050036"/>
                </a:lnTo>
                <a:lnTo>
                  <a:pt x="0" y="1053846"/>
                </a:lnTo>
                <a:lnTo>
                  <a:pt x="3048" y="1056132"/>
                </a:lnTo>
                <a:lnTo>
                  <a:pt x="6858" y="1056132"/>
                </a:lnTo>
                <a:lnTo>
                  <a:pt x="9144" y="1053084"/>
                </a:lnTo>
                <a:lnTo>
                  <a:pt x="375747" y="26744"/>
                </a:lnTo>
                <a:close/>
              </a:path>
              <a:path w="398144" h="1056639">
                <a:moveTo>
                  <a:pt x="397763" y="94488"/>
                </a:moveTo>
                <a:lnTo>
                  <a:pt x="380238" y="0"/>
                </a:lnTo>
                <a:lnTo>
                  <a:pt x="306323" y="61722"/>
                </a:lnTo>
                <a:lnTo>
                  <a:pt x="304799" y="64770"/>
                </a:lnTo>
                <a:lnTo>
                  <a:pt x="305561" y="68580"/>
                </a:lnTo>
                <a:lnTo>
                  <a:pt x="309371" y="70104"/>
                </a:lnTo>
                <a:lnTo>
                  <a:pt x="312420" y="69342"/>
                </a:lnTo>
                <a:lnTo>
                  <a:pt x="366610" y="23675"/>
                </a:lnTo>
                <a:lnTo>
                  <a:pt x="372617" y="6858"/>
                </a:lnTo>
                <a:lnTo>
                  <a:pt x="374903" y="4572"/>
                </a:lnTo>
                <a:lnTo>
                  <a:pt x="378713" y="3810"/>
                </a:lnTo>
                <a:lnTo>
                  <a:pt x="380999" y="6858"/>
                </a:lnTo>
                <a:lnTo>
                  <a:pt x="381761" y="9906"/>
                </a:lnTo>
                <a:lnTo>
                  <a:pt x="381761" y="59109"/>
                </a:lnTo>
                <a:lnTo>
                  <a:pt x="388620" y="96012"/>
                </a:lnTo>
                <a:lnTo>
                  <a:pt x="390905" y="99060"/>
                </a:lnTo>
                <a:lnTo>
                  <a:pt x="393953" y="99822"/>
                </a:lnTo>
                <a:lnTo>
                  <a:pt x="397002" y="98298"/>
                </a:lnTo>
                <a:lnTo>
                  <a:pt x="397763" y="94488"/>
                </a:lnTo>
                <a:close/>
              </a:path>
              <a:path w="398144" h="1056639">
                <a:moveTo>
                  <a:pt x="381761" y="9906"/>
                </a:moveTo>
                <a:lnTo>
                  <a:pt x="380999" y="6858"/>
                </a:lnTo>
                <a:lnTo>
                  <a:pt x="378713" y="3810"/>
                </a:lnTo>
                <a:lnTo>
                  <a:pt x="374903" y="4572"/>
                </a:lnTo>
                <a:lnTo>
                  <a:pt x="372617" y="6858"/>
                </a:lnTo>
                <a:lnTo>
                  <a:pt x="366610" y="23675"/>
                </a:lnTo>
                <a:lnTo>
                  <a:pt x="372617" y="18613"/>
                </a:lnTo>
                <a:lnTo>
                  <a:pt x="372617" y="9906"/>
                </a:lnTo>
                <a:lnTo>
                  <a:pt x="380238" y="12192"/>
                </a:lnTo>
                <a:lnTo>
                  <a:pt x="380238" y="14172"/>
                </a:lnTo>
                <a:lnTo>
                  <a:pt x="381761" y="9906"/>
                </a:lnTo>
                <a:close/>
              </a:path>
              <a:path w="398144" h="1056639">
                <a:moveTo>
                  <a:pt x="380238" y="12192"/>
                </a:moveTo>
                <a:lnTo>
                  <a:pt x="372617" y="9906"/>
                </a:lnTo>
                <a:lnTo>
                  <a:pt x="374017" y="17434"/>
                </a:lnTo>
                <a:lnTo>
                  <a:pt x="380238" y="12192"/>
                </a:lnTo>
                <a:close/>
              </a:path>
              <a:path w="398144" h="1056639">
                <a:moveTo>
                  <a:pt x="374017" y="17434"/>
                </a:moveTo>
                <a:lnTo>
                  <a:pt x="372617" y="9906"/>
                </a:lnTo>
                <a:lnTo>
                  <a:pt x="372617" y="18613"/>
                </a:lnTo>
                <a:lnTo>
                  <a:pt x="374017" y="17434"/>
                </a:lnTo>
                <a:close/>
              </a:path>
              <a:path w="398144" h="1056639">
                <a:moveTo>
                  <a:pt x="380238" y="14172"/>
                </a:moveTo>
                <a:lnTo>
                  <a:pt x="380238" y="12192"/>
                </a:lnTo>
                <a:lnTo>
                  <a:pt x="374017" y="17434"/>
                </a:lnTo>
                <a:lnTo>
                  <a:pt x="375747" y="26744"/>
                </a:lnTo>
                <a:lnTo>
                  <a:pt x="380238" y="14172"/>
                </a:lnTo>
                <a:close/>
              </a:path>
              <a:path w="398144" h="1056639">
                <a:moveTo>
                  <a:pt x="381761" y="59109"/>
                </a:moveTo>
                <a:lnTo>
                  <a:pt x="381761" y="9906"/>
                </a:lnTo>
                <a:lnTo>
                  <a:pt x="375747" y="26744"/>
                </a:lnTo>
                <a:lnTo>
                  <a:pt x="381761" y="5910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" name="object 14"/>
          <p:cNvSpPr/>
          <p:nvPr/>
        </p:nvSpPr>
        <p:spPr>
          <a:xfrm>
            <a:off x="4827269" y="937259"/>
            <a:ext cx="936812" cy="1136276"/>
          </a:xfrm>
          <a:custGeom>
            <a:avLst/>
            <a:gdLst/>
            <a:ahLst/>
            <a:cxnLst/>
            <a:rect l="l" t="t" r="r" b="b"/>
            <a:pathLst>
              <a:path w="1061720" h="1287780">
                <a:moveTo>
                  <a:pt x="25145" y="1194054"/>
                </a:moveTo>
                <a:lnTo>
                  <a:pt x="24383" y="1190244"/>
                </a:lnTo>
                <a:lnTo>
                  <a:pt x="21335" y="1188720"/>
                </a:lnTo>
                <a:lnTo>
                  <a:pt x="17525" y="1189482"/>
                </a:lnTo>
                <a:lnTo>
                  <a:pt x="16001" y="1192530"/>
                </a:lnTo>
                <a:lnTo>
                  <a:pt x="0" y="1287780"/>
                </a:lnTo>
                <a:lnTo>
                  <a:pt x="1523" y="1287216"/>
                </a:lnTo>
                <a:lnTo>
                  <a:pt x="1523" y="1280922"/>
                </a:lnTo>
                <a:lnTo>
                  <a:pt x="2285" y="1277112"/>
                </a:lnTo>
                <a:lnTo>
                  <a:pt x="13590" y="1263389"/>
                </a:lnTo>
                <a:lnTo>
                  <a:pt x="25145" y="1194054"/>
                </a:lnTo>
                <a:close/>
              </a:path>
              <a:path w="1061720" h="1287780">
                <a:moveTo>
                  <a:pt x="13590" y="1263389"/>
                </a:moveTo>
                <a:lnTo>
                  <a:pt x="2285" y="1277112"/>
                </a:lnTo>
                <a:lnTo>
                  <a:pt x="1523" y="1280922"/>
                </a:lnTo>
                <a:lnTo>
                  <a:pt x="3047" y="1283970"/>
                </a:lnTo>
                <a:lnTo>
                  <a:pt x="4571" y="1284579"/>
                </a:lnTo>
                <a:lnTo>
                  <a:pt x="4571" y="1275588"/>
                </a:lnTo>
                <a:lnTo>
                  <a:pt x="12012" y="1272857"/>
                </a:lnTo>
                <a:lnTo>
                  <a:pt x="13590" y="1263389"/>
                </a:lnTo>
                <a:close/>
              </a:path>
              <a:path w="1061720" h="1287780">
                <a:moveTo>
                  <a:pt x="6533" y="1285364"/>
                </a:moveTo>
                <a:lnTo>
                  <a:pt x="3047" y="1283970"/>
                </a:lnTo>
                <a:lnTo>
                  <a:pt x="1523" y="1280922"/>
                </a:lnTo>
                <a:lnTo>
                  <a:pt x="1523" y="1287216"/>
                </a:lnTo>
                <a:lnTo>
                  <a:pt x="6533" y="1285364"/>
                </a:lnTo>
                <a:close/>
              </a:path>
              <a:path w="1061720" h="1287780">
                <a:moveTo>
                  <a:pt x="12012" y="1272857"/>
                </a:moveTo>
                <a:lnTo>
                  <a:pt x="4571" y="1275588"/>
                </a:lnTo>
                <a:lnTo>
                  <a:pt x="10667" y="1280922"/>
                </a:lnTo>
                <a:lnTo>
                  <a:pt x="12012" y="1272857"/>
                </a:lnTo>
                <a:close/>
              </a:path>
              <a:path w="1061720" h="1287780">
                <a:moveTo>
                  <a:pt x="21214" y="1269480"/>
                </a:moveTo>
                <a:lnTo>
                  <a:pt x="12012" y="1272857"/>
                </a:lnTo>
                <a:lnTo>
                  <a:pt x="10667" y="1280922"/>
                </a:lnTo>
                <a:lnTo>
                  <a:pt x="4571" y="1275588"/>
                </a:lnTo>
                <a:lnTo>
                  <a:pt x="4571" y="1284579"/>
                </a:lnTo>
                <a:lnTo>
                  <a:pt x="6533" y="1285364"/>
                </a:lnTo>
                <a:lnTo>
                  <a:pt x="7514" y="1285001"/>
                </a:lnTo>
                <a:lnTo>
                  <a:pt x="9905" y="1283208"/>
                </a:lnTo>
                <a:lnTo>
                  <a:pt x="21214" y="1269480"/>
                </a:lnTo>
                <a:close/>
              </a:path>
              <a:path w="1061720" h="1287780">
                <a:moveTo>
                  <a:pt x="7514" y="1285001"/>
                </a:moveTo>
                <a:lnTo>
                  <a:pt x="6533" y="1285364"/>
                </a:lnTo>
                <a:lnTo>
                  <a:pt x="6857" y="1285494"/>
                </a:lnTo>
                <a:lnTo>
                  <a:pt x="7514" y="1285001"/>
                </a:lnTo>
                <a:close/>
              </a:path>
              <a:path w="1061720" h="1287780">
                <a:moveTo>
                  <a:pt x="93725" y="1248156"/>
                </a:moveTo>
                <a:lnTo>
                  <a:pt x="90677" y="1245108"/>
                </a:lnTo>
                <a:lnTo>
                  <a:pt x="87629" y="1245108"/>
                </a:lnTo>
                <a:lnTo>
                  <a:pt x="21214" y="1269480"/>
                </a:lnTo>
                <a:lnTo>
                  <a:pt x="9905" y="1283208"/>
                </a:lnTo>
                <a:lnTo>
                  <a:pt x="7514" y="1285001"/>
                </a:lnTo>
                <a:lnTo>
                  <a:pt x="90677" y="1254252"/>
                </a:lnTo>
                <a:lnTo>
                  <a:pt x="92963" y="1251966"/>
                </a:lnTo>
                <a:lnTo>
                  <a:pt x="93725" y="1248156"/>
                </a:lnTo>
                <a:close/>
              </a:path>
              <a:path w="1061720" h="1287780">
                <a:moveTo>
                  <a:pt x="1061465" y="3810"/>
                </a:moveTo>
                <a:lnTo>
                  <a:pt x="1059941" y="762"/>
                </a:lnTo>
                <a:lnTo>
                  <a:pt x="1056131" y="0"/>
                </a:lnTo>
                <a:lnTo>
                  <a:pt x="1053083" y="1524"/>
                </a:lnTo>
                <a:lnTo>
                  <a:pt x="13590" y="1263389"/>
                </a:lnTo>
                <a:lnTo>
                  <a:pt x="12012" y="1272857"/>
                </a:lnTo>
                <a:lnTo>
                  <a:pt x="21214" y="1269480"/>
                </a:lnTo>
                <a:lnTo>
                  <a:pt x="1060703" y="7620"/>
                </a:lnTo>
                <a:lnTo>
                  <a:pt x="1061465" y="381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" name="object 15"/>
          <p:cNvSpPr/>
          <p:nvPr/>
        </p:nvSpPr>
        <p:spPr>
          <a:xfrm>
            <a:off x="5500967" y="1407906"/>
            <a:ext cx="2549338" cy="2616574"/>
          </a:xfrm>
          <a:custGeom>
            <a:avLst/>
            <a:gdLst/>
            <a:ahLst/>
            <a:cxnLst/>
            <a:rect l="l" t="t" r="r" b="b"/>
            <a:pathLst>
              <a:path w="2889250" h="2965450">
                <a:moveTo>
                  <a:pt x="96011" y="2933700"/>
                </a:moveTo>
                <a:lnTo>
                  <a:pt x="93725" y="2930652"/>
                </a:lnTo>
                <a:lnTo>
                  <a:pt x="89915" y="2929890"/>
                </a:lnTo>
                <a:lnTo>
                  <a:pt x="21812" y="2948909"/>
                </a:lnTo>
                <a:lnTo>
                  <a:pt x="9906" y="2961132"/>
                </a:lnTo>
                <a:lnTo>
                  <a:pt x="6095" y="2962656"/>
                </a:lnTo>
                <a:lnTo>
                  <a:pt x="3048" y="2961894"/>
                </a:lnTo>
                <a:lnTo>
                  <a:pt x="1616" y="2958314"/>
                </a:lnTo>
                <a:lnTo>
                  <a:pt x="0" y="2964942"/>
                </a:lnTo>
                <a:lnTo>
                  <a:pt x="92201" y="2939034"/>
                </a:lnTo>
                <a:lnTo>
                  <a:pt x="95249" y="2936748"/>
                </a:lnTo>
                <a:lnTo>
                  <a:pt x="96011" y="2933700"/>
                </a:lnTo>
                <a:close/>
              </a:path>
              <a:path w="2889250" h="2965450">
                <a:moveTo>
                  <a:pt x="1814" y="2957503"/>
                </a:moveTo>
                <a:lnTo>
                  <a:pt x="1524" y="2958084"/>
                </a:lnTo>
                <a:lnTo>
                  <a:pt x="1616" y="2958314"/>
                </a:lnTo>
                <a:lnTo>
                  <a:pt x="1814" y="2957503"/>
                </a:lnTo>
                <a:close/>
              </a:path>
              <a:path w="2889250" h="2965450">
                <a:moveTo>
                  <a:pt x="14785" y="2942990"/>
                </a:moveTo>
                <a:lnTo>
                  <a:pt x="3047" y="2955036"/>
                </a:lnTo>
                <a:lnTo>
                  <a:pt x="1814" y="2957503"/>
                </a:lnTo>
                <a:lnTo>
                  <a:pt x="1616" y="2958314"/>
                </a:lnTo>
                <a:lnTo>
                  <a:pt x="3048" y="2961894"/>
                </a:lnTo>
                <a:lnTo>
                  <a:pt x="5334" y="2962465"/>
                </a:lnTo>
                <a:lnTo>
                  <a:pt x="5333" y="2953512"/>
                </a:lnTo>
                <a:lnTo>
                  <a:pt x="12687" y="2951458"/>
                </a:lnTo>
                <a:lnTo>
                  <a:pt x="14785" y="2942990"/>
                </a:lnTo>
                <a:close/>
              </a:path>
              <a:path w="2889250" h="2965450">
                <a:moveTo>
                  <a:pt x="32003" y="2873502"/>
                </a:moveTo>
                <a:lnTo>
                  <a:pt x="32003" y="2870454"/>
                </a:lnTo>
                <a:lnTo>
                  <a:pt x="28955" y="2868168"/>
                </a:lnTo>
                <a:lnTo>
                  <a:pt x="25145" y="2868168"/>
                </a:lnTo>
                <a:lnTo>
                  <a:pt x="22859" y="2871216"/>
                </a:lnTo>
                <a:lnTo>
                  <a:pt x="1814" y="2957503"/>
                </a:lnTo>
                <a:lnTo>
                  <a:pt x="3047" y="2955036"/>
                </a:lnTo>
                <a:lnTo>
                  <a:pt x="14785" y="2942990"/>
                </a:lnTo>
                <a:lnTo>
                  <a:pt x="32003" y="2873502"/>
                </a:lnTo>
                <a:close/>
              </a:path>
              <a:path w="2889250" h="2965450">
                <a:moveTo>
                  <a:pt x="12687" y="2951458"/>
                </a:moveTo>
                <a:lnTo>
                  <a:pt x="5333" y="2953512"/>
                </a:lnTo>
                <a:lnTo>
                  <a:pt x="10668" y="2959608"/>
                </a:lnTo>
                <a:lnTo>
                  <a:pt x="12687" y="2951458"/>
                </a:lnTo>
                <a:close/>
              </a:path>
              <a:path w="2889250" h="2965450">
                <a:moveTo>
                  <a:pt x="21812" y="2948909"/>
                </a:moveTo>
                <a:lnTo>
                  <a:pt x="12687" y="2951458"/>
                </a:lnTo>
                <a:lnTo>
                  <a:pt x="10668" y="2959608"/>
                </a:lnTo>
                <a:lnTo>
                  <a:pt x="5333" y="2953512"/>
                </a:lnTo>
                <a:lnTo>
                  <a:pt x="5334" y="2962465"/>
                </a:lnTo>
                <a:lnTo>
                  <a:pt x="6095" y="2962656"/>
                </a:lnTo>
                <a:lnTo>
                  <a:pt x="9906" y="2961132"/>
                </a:lnTo>
                <a:lnTo>
                  <a:pt x="21812" y="2948909"/>
                </a:lnTo>
                <a:close/>
              </a:path>
              <a:path w="2889250" h="2965450">
                <a:moveTo>
                  <a:pt x="2888741" y="4572"/>
                </a:moveTo>
                <a:lnTo>
                  <a:pt x="2887217" y="1524"/>
                </a:lnTo>
                <a:lnTo>
                  <a:pt x="2884169" y="0"/>
                </a:lnTo>
                <a:lnTo>
                  <a:pt x="2881122" y="1524"/>
                </a:lnTo>
                <a:lnTo>
                  <a:pt x="14785" y="2942990"/>
                </a:lnTo>
                <a:lnTo>
                  <a:pt x="12687" y="2951458"/>
                </a:lnTo>
                <a:lnTo>
                  <a:pt x="21812" y="2948909"/>
                </a:lnTo>
                <a:lnTo>
                  <a:pt x="2887217" y="7620"/>
                </a:lnTo>
                <a:lnTo>
                  <a:pt x="2888741" y="457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" name="object 16"/>
          <p:cNvSpPr/>
          <p:nvPr/>
        </p:nvSpPr>
        <p:spPr>
          <a:xfrm>
            <a:off x="6747510" y="3884182"/>
            <a:ext cx="3382607" cy="25704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" name="object 17"/>
          <p:cNvSpPr/>
          <p:nvPr/>
        </p:nvSpPr>
        <p:spPr>
          <a:xfrm>
            <a:off x="6743475" y="3880150"/>
            <a:ext cx="3386978" cy="2574551"/>
          </a:xfrm>
          <a:custGeom>
            <a:avLst/>
            <a:gdLst/>
            <a:ahLst/>
            <a:cxnLst/>
            <a:rect l="l" t="t" r="r" b="b"/>
            <a:pathLst>
              <a:path w="3838575" h="2917825">
                <a:moveTo>
                  <a:pt x="0" y="2917698"/>
                </a:moveTo>
                <a:lnTo>
                  <a:pt x="0" y="0"/>
                </a:lnTo>
                <a:lnTo>
                  <a:pt x="3838194" y="0"/>
                </a:lnTo>
              </a:path>
            </a:pathLst>
          </a:custGeom>
          <a:ln w="952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" name="object 18"/>
          <p:cNvSpPr/>
          <p:nvPr/>
        </p:nvSpPr>
        <p:spPr>
          <a:xfrm>
            <a:off x="8512436" y="1407906"/>
            <a:ext cx="955862" cy="2545976"/>
          </a:xfrm>
          <a:custGeom>
            <a:avLst/>
            <a:gdLst/>
            <a:ahLst/>
            <a:cxnLst/>
            <a:rect l="l" t="t" r="r" b="b"/>
            <a:pathLst>
              <a:path w="1083309" h="2885440">
                <a:moveTo>
                  <a:pt x="1060697" y="2858453"/>
                </a:moveTo>
                <a:lnTo>
                  <a:pt x="9144" y="3048"/>
                </a:lnTo>
                <a:lnTo>
                  <a:pt x="6858" y="0"/>
                </a:lnTo>
                <a:lnTo>
                  <a:pt x="3048" y="0"/>
                </a:lnTo>
                <a:lnTo>
                  <a:pt x="0" y="2286"/>
                </a:lnTo>
                <a:lnTo>
                  <a:pt x="0" y="6096"/>
                </a:lnTo>
                <a:lnTo>
                  <a:pt x="1052553" y="2862162"/>
                </a:lnTo>
                <a:lnTo>
                  <a:pt x="1059092" y="2867598"/>
                </a:lnTo>
                <a:lnTo>
                  <a:pt x="1060697" y="2858453"/>
                </a:lnTo>
                <a:close/>
              </a:path>
              <a:path w="1083309" h="2885440">
                <a:moveTo>
                  <a:pt x="1066800" y="2880637"/>
                </a:moveTo>
                <a:lnTo>
                  <a:pt x="1066800" y="2878074"/>
                </a:lnTo>
                <a:lnTo>
                  <a:pt x="1064514" y="2881122"/>
                </a:lnTo>
                <a:lnTo>
                  <a:pt x="1060697" y="2880353"/>
                </a:lnTo>
                <a:lnTo>
                  <a:pt x="1058418" y="2878074"/>
                </a:lnTo>
                <a:lnTo>
                  <a:pt x="1052553" y="2862162"/>
                </a:lnTo>
                <a:lnTo>
                  <a:pt x="997458" y="2816352"/>
                </a:lnTo>
                <a:lnTo>
                  <a:pt x="994410" y="2815590"/>
                </a:lnTo>
                <a:lnTo>
                  <a:pt x="990600" y="2817114"/>
                </a:lnTo>
                <a:lnTo>
                  <a:pt x="989838" y="2820924"/>
                </a:lnTo>
                <a:lnTo>
                  <a:pt x="991362" y="2823972"/>
                </a:lnTo>
                <a:lnTo>
                  <a:pt x="1066038" y="2884932"/>
                </a:lnTo>
                <a:lnTo>
                  <a:pt x="1066800" y="2880637"/>
                </a:lnTo>
                <a:close/>
              </a:path>
              <a:path w="1083309" h="2885440">
                <a:moveTo>
                  <a:pt x="1059092" y="2867598"/>
                </a:moveTo>
                <a:lnTo>
                  <a:pt x="1052553" y="2862162"/>
                </a:lnTo>
                <a:lnTo>
                  <a:pt x="1057656" y="2876006"/>
                </a:lnTo>
                <a:lnTo>
                  <a:pt x="1057656" y="2875788"/>
                </a:lnTo>
                <a:lnTo>
                  <a:pt x="1059092" y="2867598"/>
                </a:lnTo>
                <a:close/>
              </a:path>
              <a:path w="1083309" h="2885440">
                <a:moveTo>
                  <a:pt x="1065276" y="2872740"/>
                </a:moveTo>
                <a:lnTo>
                  <a:pt x="1059092" y="2867598"/>
                </a:lnTo>
                <a:lnTo>
                  <a:pt x="1057656" y="2875788"/>
                </a:lnTo>
                <a:lnTo>
                  <a:pt x="1065276" y="2872740"/>
                </a:lnTo>
                <a:close/>
              </a:path>
              <a:path w="1083309" h="2885440">
                <a:moveTo>
                  <a:pt x="1065276" y="2880106"/>
                </a:moveTo>
                <a:lnTo>
                  <a:pt x="1065276" y="2872740"/>
                </a:lnTo>
                <a:lnTo>
                  <a:pt x="1057656" y="2875788"/>
                </a:lnTo>
                <a:lnTo>
                  <a:pt x="1057656" y="2876006"/>
                </a:lnTo>
                <a:lnTo>
                  <a:pt x="1058418" y="2878074"/>
                </a:lnTo>
                <a:lnTo>
                  <a:pt x="1060704" y="2880360"/>
                </a:lnTo>
                <a:lnTo>
                  <a:pt x="1064514" y="2881122"/>
                </a:lnTo>
                <a:lnTo>
                  <a:pt x="1065276" y="2880106"/>
                </a:lnTo>
                <a:close/>
              </a:path>
              <a:path w="1083309" h="2885440">
                <a:moveTo>
                  <a:pt x="1066800" y="2878074"/>
                </a:moveTo>
                <a:lnTo>
                  <a:pt x="1066800" y="2875026"/>
                </a:lnTo>
                <a:lnTo>
                  <a:pt x="1060697" y="2858453"/>
                </a:lnTo>
                <a:lnTo>
                  <a:pt x="1059092" y="2867598"/>
                </a:lnTo>
                <a:lnTo>
                  <a:pt x="1065276" y="2872740"/>
                </a:lnTo>
                <a:lnTo>
                  <a:pt x="1065276" y="2880106"/>
                </a:lnTo>
                <a:lnTo>
                  <a:pt x="1066800" y="2878074"/>
                </a:lnTo>
                <a:close/>
              </a:path>
              <a:path w="1083309" h="2885440">
                <a:moveTo>
                  <a:pt x="1082802" y="2790444"/>
                </a:moveTo>
                <a:lnTo>
                  <a:pt x="1082040" y="2786634"/>
                </a:lnTo>
                <a:lnTo>
                  <a:pt x="1078992" y="2785110"/>
                </a:lnTo>
                <a:lnTo>
                  <a:pt x="1075182" y="2785872"/>
                </a:lnTo>
                <a:lnTo>
                  <a:pt x="1072896" y="2788920"/>
                </a:lnTo>
                <a:lnTo>
                  <a:pt x="1060704" y="2858472"/>
                </a:lnTo>
                <a:lnTo>
                  <a:pt x="1066800" y="2875026"/>
                </a:lnTo>
                <a:lnTo>
                  <a:pt x="1066800" y="2880637"/>
                </a:lnTo>
                <a:lnTo>
                  <a:pt x="1082802" y="279044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" name="object 19"/>
          <p:cNvSpPr/>
          <p:nvPr/>
        </p:nvSpPr>
        <p:spPr>
          <a:xfrm>
            <a:off x="3805965" y="3088790"/>
            <a:ext cx="3085540" cy="2214843"/>
          </a:xfrm>
          <a:custGeom>
            <a:avLst/>
            <a:gdLst/>
            <a:ahLst/>
            <a:cxnLst/>
            <a:rect l="l" t="t" r="r" b="b"/>
            <a:pathLst>
              <a:path w="3496945" h="2510154">
                <a:moveTo>
                  <a:pt x="3481248" y="2498599"/>
                </a:moveTo>
                <a:lnTo>
                  <a:pt x="3477602" y="2490377"/>
                </a:lnTo>
                <a:lnTo>
                  <a:pt x="7619" y="762"/>
                </a:lnTo>
                <a:lnTo>
                  <a:pt x="3809" y="0"/>
                </a:lnTo>
                <a:lnTo>
                  <a:pt x="761" y="1524"/>
                </a:lnTo>
                <a:lnTo>
                  <a:pt x="0" y="5334"/>
                </a:lnTo>
                <a:lnTo>
                  <a:pt x="1523" y="8382"/>
                </a:lnTo>
                <a:lnTo>
                  <a:pt x="3470975" y="2497617"/>
                </a:lnTo>
                <a:lnTo>
                  <a:pt x="3481248" y="2498599"/>
                </a:lnTo>
                <a:close/>
              </a:path>
              <a:path w="3496945" h="2510154">
                <a:moveTo>
                  <a:pt x="3493770" y="2509737"/>
                </a:moveTo>
                <a:lnTo>
                  <a:pt x="3493770" y="2503931"/>
                </a:lnTo>
                <a:lnTo>
                  <a:pt x="3493007" y="2506979"/>
                </a:lnTo>
                <a:lnTo>
                  <a:pt x="3489959" y="2509266"/>
                </a:lnTo>
                <a:lnTo>
                  <a:pt x="3486150" y="2508504"/>
                </a:lnTo>
                <a:lnTo>
                  <a:pt x="3470975" y="2497617"/>
                </a:lnTo>
                <a:lnTo>
                  <a:pt x="3401568" y="2490978"/>
                </a:lnTo>
                <a:lnTo>
                  <a:pt x="3398520" y="2492501"/>
                </a:lnTo>
                <a:lnTo>
                  <a:pt x="3396233" y="2495549"/>
                </a:lnTo>
                <a:lnTo>
                  <a:pt x="3397757" y="2499360"/>
                </a:lnTo>
                <a:lnTo>
                  <a:pt x="3400805" y="2500884"/>
                </a:lnTo>
                <a:lnTo>
                  <a:pt x="3493770" y="2509737"/>
                </a:lnTo>
                <a:close/>
              </a:path>
              <a:path w="3496945" h="2510154">
                <a:moveTo>
                  <a:pt x="3496818" y="2510028"/>
                </a:moveTo>
                <a:lnTo>
                  <a:pt x="3457194" y="2421635"/>
                </a:lnTo>
                <a:lnTo>
                  <a:pt x="3454907" y="2419349"/>
                </a:lnTo>
                <a:lnTo>
                  <a:pt x="3451098" y="2419349"/>
                </a:lnTo>
                <a:lnTo>
                  <a:pt x="3448811" y="2422397"/>
                </a:lnTo>
                <a:lnTo>
                  <a:pt x="3448811" y="2425445"/>
                </a:lnTo>
                <a:lnTo>
                  <a:pt x="3477602" y="2490377"/>
                </a:lnTo>
                <a:lnTo>
                  <a:pt x="3492246" y="2500884"/>
                </a:lnTo>
                <a:lnTo>
                  <a:pt x="3493770" y="2503931"/>
                </a:lnTo>
                <a:lnTo>
                  <a:pt x="3493770" y="2509737"/>
                </a:lnTo>
                <a:lnTo>
                  <a:pt x="3496818" y="2510028"/>
                </a:lnTo>
                <a:close/>
              </a:path>
              <a:path w="3496945" h="2510154">
                <a:moveTo>
                  <a:pt x="3489198" y="2509113"/>
                </a:moveTo>
                <a:lnTo>
                  <a:pt x="3489198" y="2499360"/>
                </a:lnTo>
                <a:lnTo>
                  <a:pt x="3484626" y="2506217"/>
                </a:lnTo>
                <a:lnTo>
                  <a:pt x="3481248" y="2498599"/>
                </a:lnTo>
                <a:lnTo>
                  <a:pt x="3470975" y="2497617"/>
                </a:lnTo>
                <a:lnTo>
                  <a:pt x="3486150" y="2508504"/>
                </a:lnTo>
                <a:lnTo>
                  <a:pt x="3489198" y="2509113"/>
                </a:lnTo>
                <a:close/>
              </a:path>
              <a:path w="3496945" h="2510154">
                <a:moveTo>
                  <a:pt x="3493770" y="2503931"/>
                </a:moveTo>
                <a:lnTo>
                  <a:pt x="3492246" y="2500884"/>
                </a:lnTo>
                <a:lnTo>
                  <a:pt x="3477602" y="2490377"/>
                </a:lnTo>
                <a:lnTo>
                  <a:pt x="3481248" y="2498599"/>
                </a:lnTo>
                <a:lnTo>
                  <a:pt x="3489198" y="2499360"/>
                </a:lnTo>
                <a:lnTo>
                  <a:pt x="3489198" y="2509113"/>
                </a:lnTo>
                <a:lnTo>
                  <a:pt x="3489959" y="2509266"/>
                </a:lnTo>
                <a:lnTo>
                  <a:pt x="3493007" y="2506979"/>
                </a:lnTo>
                <a:lnTo>
                  <a:pt x="3493770" y="2503931"/>
                </a:lnTo>
                <a:close/>
              </a:path>
              <a:path w="3496945" h="2510154">
                <a:moveTo>
                  <a:pt x="3489198" y="2499360"/>
                </a:moveTo>
                <a:lnTo>
                  <a:pt x="3481248" y="2498599"/>
                </a:lnTo>
                <a:lnTo>
                  <a:pt x="3484626" y="2506217"/>
                </a:lnTo>
                <a:lnTo>
                  <a:pt x="3489198" y="249936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2052281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F99528-D1C7-426C-B8A9-BD4E6F385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6" y="0"/>
            <a:ext cx="9158811" cy="68104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EE8D41-00C3-4A28-82AF-C977FF5C5CFD}"/>
              </a:ext>
            </a:extLst>
          </p:cNvPr>
          <p:cNvSpPr txBox="1"/>
          <p:nvPr/>
        </p:nvSpPr>
        <p:spPr>
          <a:xfrm>
            <a:off x="9613557" y="1507524"/>
            <a:ext cx="217478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Vance Avenue 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is privately-owned</a:t>
            </a:r>
          </a:p>
          <a:p>
            <a:pPr algn="ctr"/>
            <a:endParaRPr lang="en-US" sz="3200" b="1" dirty="0"/>
          </a:p>
          <a:p>
            <a:pPr algn="ctr"/>
            <a:r>
              <a:rPr lang="en-US" sz="1400" b="1" dirty="0"/>
              <a:t>(Segments 3 &amp; 4)</a:t>
            </a:r>
          </a:p>
        </p:txBody>
      </p:sp>
    </p:spTree>
    <p:extLst>
      <p:ext uri="{BB962C8B-B14F-4D97-AF65-F5344CB8AC3E}">
        <p14:creationId xmlns:p14="http://schemas.microsoft.com/office/powerpoint/2010/main" val="143795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8D0B97-8DB3-4B80-9B65-7A4F9D6A0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540" y="0"/>
            <a:ext cx="438691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6259E2-32A2-4D05-978C-B20A639A49CA}"/>
              </a:ext>
            </a:extLst>
          </p:cNvPr>
          <p:cNvSpPr txBox="1"/>
          <p:nvPr/>
        </p:nvSpPr>
        <p:spPr>
          <a:xfrm>
            <a:off x="1306286" y="566057"/>
            <a:ext cx="1969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 Ownership</a:t>
            </a:r>
          </a:p>
        </p:txBody>
      </p:sp>
    </p:spTree>
    <p:extLst>
      <p:ext uri="{BB962C8B-B14F-4D97-AF65-F5344CB8AC3E}">
        <p14:creationId xmlns:p14="http://schemas.microsoft.com/office/powerpoint/2010/main" val="1633835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A56AFC-2687-4FB0-B901-01828E3BF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606" y="36191"/>
            <a:ext cx="5251622" cy="682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15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FEFD7-AAE1-498C-B97E-E13936C30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006"/>
            <a:ext cx="10770326" cy="5967957"/>
          </a:xfrm>
        </p:spPr>
        <p:txBody>
          <a:bodyPr>
            <a:normAutofit lnSpcReduction="10000"/>
          </a:bodyPr>
          <a:lstStyle/>
          <a:p>
            <a:pPr marL="461963" indent="-461963"/>
            <a:r>
              <a:rPr lang="en-US" sz="3200" u="sng" dirty="0"/>
              <a:t>January 18</a:t>
            </a:r>
            <a:r>
              <a:rPr lang="en-US" sz="3200" u="sng" baseline="30000" dirty="0"/>
              <a:t>th</a:t>
            </a:r>
            <a:r>
              <a:rPr lang="en-US" sz="3200" u="sng" dirty="0"/>
              <a:t> </a:t>
            </a:r>
            <a:r>
              <a:rPr lang="en-US" sz="3200" dirty="0"/>
              <a:t>Storm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/>
              <a:t>20 foot waves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/>
              <a:t>Coast Guard closed port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/>
              <a:t>Bell </a:t>
            </a:r>
            <a:r>
              <a:rPr lang="en-US" sz="2800" dirty="0" err="1"/>
              <a:t>Bouy</a:t>
            </a:r>
            <a:r>
              <a:rPr lang="en-US" sz="2800" dirty="0"/>
              <a:t> # 2 off South Jetty drifted 400 feet north creating hazard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 err="1"/>
              <a:t>Bouy</a:t>
            </a:r>
            <a:r>
              <a:rPr lang="en-US" sz="2800" dirty="0"/>
              <a:t> Tended Aspen will need to retrieve and re anchor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endParaRPr lang="en-US" sz="1200" dirty="0"/>
          </a:p>
          <a:p>
            <a:r>
              <a:rPr lang="en-US" sz="3200" u="sng" dirty="0"/>
              <a:t>January 23 </a:t>
            </a:r>
            <a:r>
              <a:rPr lang="en-US" sz="3200" dirty="0"/>
              <a:t>Kodiak Alaska Earthquake/ Tsunami Warning</a:t>
            </a:r>
          </a:p>
          <a:p>
            <a:pPr marL="914400" lvl="1" indent="-45720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800" dirty="0"/>
              <a:t>7.9 earthquake</a:t>
            </a:r>
          </a:p>
          <a:p>
            <a:pPr marL="914400" lvl="1" indent="-45720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800" dirty="0"/>
              <a:t>3:00 am Harbor District Staff called up, mobilized equipment and established remote command center out of tsunami zone.</a:t>
            </a:r>
          </a:p>
          <a:p>
            <a:pPr marL="914400" lvl="1" indent="-45720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800" dirty="0"/>
              <a:t>4:00 am Tsunami watch lifted and Staff shifted from emergency response to emergency drill 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1200" dirty="0"/>
          </a:p>
          <a:p>
            <a:pPr marL="461963" indent="-461963"/>
            <a:r>
              <a:rPr lang="en-US" sz="3200" u="sng" dirty="0"/>
              <a:t>January 25</a:t>
            </a:r>
            <a:r>
              <a:rPr lang="en-US" sz="3200" u="sng" baseline="30000" dirty="0"/>
              <a:t>th</a:t>
            </a:r>
            <a:r>
              <a:rPr lang="en-US" sz="3200" u="sng" dirty="0"/>
              <a:t> </a:t>
            </a:r>
            <a:r>
              <a:rPr lang="en-US" sz="3200" dirty="0"/>
              <a:t>Water spout confirmed hit directly through Woodley Island Marina</a:t>
            </a:r>
          </a:p>
        </p:txBody>
      </p:sp>
    </p:spTree>
    <p:extLst>
      <p:ext uri="{BB962C8B-B14F-4D97-AF65-F5344CB8AC3E}">
        <p14:creationId xmlns:p14="http://schemas.microsoft.com/office/powerpoint/2010/main" val="504580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9F571E-AFB3-4441-A7BF-968510FBA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752" y="0"/>
            <a:ext cx="5240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11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D351A9-C646-4A6D-B9C7-3E67D895E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00" y="0"/>
            <a:ext cx="5099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89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69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477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772" y="0"/>
            <a:ext cx="7237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22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65" y="0"/>
            <a:ext cx="9633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18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657" y="0"/>
            <a:ext cx="9058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45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897" y="0"/>
            <a:ext cx="8378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90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c67e069-50c4-448a-857c-b9cb7247e60d">
            <a:extLst>
              <a:ext uri="{FF2B5EF4-FFF2-40B4-BE49-F238E27FC236}">
                <a16:creationId xmlns:a16="http://schemas.microsoft.com/office/drawing/2014/main" id="{8C7CB3B3-719D-4B93-92FC-69BB6B661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60" y="124174"/>
            <a:ext cx="6096000" cy="455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B73984A-1593-4827-8CA1-F55992AA4238}"/>
              </a:ext>
            </a:extLst>
          </p:cNvPr>
          <p:cNvSpPr/>
          <p:nvPr/>
        </p:nvSpPr>
        <p:spPr>
          <a:xfrm>
            <a:off x="101495" y="803443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rgbClr val="24406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Upland (~50 acres)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rgbClr val="244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Storage/Staging/Assembly line for hull and turbine components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dirty="0">
                <a:solidFill>
                  <a:srgbClr val="244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Infrastructure to load-out assembled hulls (slipway for instance)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rgbClr val="24406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Quayside requirements: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dirty="0">
                <a:solidFill>
                  <a:srgbClr val="244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Deep-draft facility (10m+ of water depth)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dirty="0">
                <a:solidFill>
                  <a:srgbClr val="244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Quayside length of at least ~250m and width of at least ~40-50m to offload components (based on cargo vessel)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dirty="0">
                <a:solidFill>
                  <a:srgbClr val="244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Bearing capacity to support WTG erection operation (lift of 500-600 </a:t>
            </a:r>
            <a:r>
              <a:rPr lang="en-US" dirty="0" err="1">
                <a:solidFill>
                  <a:srgbClr val="244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tonnes</a:t>
            </a:r>
            <a:r>
              <a:rPr lang="en-US" dirty="0">
                <a:solidFill>
                  <a:srgbClr val="244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at 100-120m – typically 30 </a:t>
            </a:r>
            <a:r>
              <a:rPr lang="en-US" dirty="0" err="1">
                <a:solidFill>
                  <a:srgbClr val="244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tonnes</a:t>
            </a:r>
            <a:r>
              <a:rPr lang="en-US" dirty="0">
                <a:solidFill>
                  <a:srgbClr val="244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/m2)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dirty="0">
                <a:solidFill>
                  <a:srgbClr val="244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Wet storage capabilities (for finished hulls)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rgbClr val="24406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Cranage to support assembly (Crawler cranes available in the area)</a:t>
            </a:r>
            <a:endParaRPr lang="en-US" dirty="0">
              <a:solidFill>
                <a:srgbClr val="244061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4318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1883" y="403412"/>
            <a:ext cx="8068235" cy="6051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84494" y="436900"/>
            <a:ext cx="4823012" cy="445356"/>
          </a:xfrm>
          <a:prstGeom prst="rect">
            <a:avLst/>
          </a:prstGeom>
        </p:spPr>
        <p:txBody>
          <a:bodyPr vert="horz" wrap="square" lIns="0" tIns="10646" rIns="0" bIns="0" rtlCol="0" anchor="ctr">
            <a:spAutoFit/>
          </a:bodyPr>
          <a:lstStyle/>
          <a:p>
            <a:pPr marL="11206">
              <a:lnSpc>
                <a:spcPct val="100000"/>
              </a:lnSpc>
              <a:spcBef>
                <a:spcPts val="84"/>
              </a:spcBef>
            </a:pPr>
            <a:r>
              <a:rPr sz="2824" b="1" i="1" spc="-4" dirty="0">
                <a:solidFill>
                  <a:srgbClr val="000000"/>
                </a:solidFill>
                <a:latin typeface="Times New Roman"/>
                <a:cs typeface="Times New Roman"/>
              </a:rPr>
              <a:t>Stand-alone Multipurpose</a:t>
            </a:r>
            <a:r>
              <a:rPr sz="2824" b="1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24" b="1" i="1" spc="-4" dirty="0">
                <a:solidFill>
                  <a:srgbClr val="000000"/>
                </a:solidFill>
                <a:latin typeface="Times New Roman"/>
                <a:cs typeface="Times New Roman"/>
              </a:rPr>
              <a:t>Berth</a:t>
            </a:r>
            <a:endParaRPr sz="2824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330824" y="3966882"/>
            <a:ext cx="2063450" cy="15464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 txBox="1"/>
          <p:nvPr/>
        </p:nvSpPr>
        <p:spPr>
          <a:xfrm>
            <a:off x="7606329" y="5866502"/>
            <a:ext cx="2398619" cy="282363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</a:pPr>
            <a:r>
              <a:rPr sz="1765" b="1" i="1" spc="-4" dirty="0">
                <a:latin typeface="Times New Roman"/>
                <a:cs typeface="Times New Roman"/>
              </a:rPr>
              <a:t>Local Bulk/Project</a:t>
            </a:r>
            <a:r>
              <a:rPr sz="1765" b="1" i="1" spc="-22" dirty="0">
                <a:latin typeface="Times New Roman"/>
                <a:cs typeface="Times New Roman"/>
              </a:rPr>
              <a:t> </a:t>
            </a:r>
            <a:r>
              <a:rPr sz="1765" b="1" i="1" spc="-4" dirty="0">
                <a:latin typeface="Times New Roman"/>
                <a:cs typeface="Times New Roman"/>
              </a:rPr>
              <a:t>Cargo</a:t>
            </a:r>
            <a:endParaRPr sz="1765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52076" y="5866502"/>
            <a:ext cx="1864659" cy="282363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</a:pPr>
            <a:r>
              <a:rPr sz="1765" b="1" i="1" spc="-4" dirty="0">
                <a:latin typeface="Times New Roman"/>
                <a:cs typeface="Times New Roman"/>
              </a:rPr>
              <a:t>Container on</a:t>
            </a:r>
            <a:r>
              <a:rPr sz="1765" b="1" i="1" spc="-35" dirty="0">
                <a:latin typeface="Times New Roman"/>
                <a:cs typeface="Times New Roman"/>
              </a:rPr>
              <a:t> </a:t>
            </a:r>
            <a:r>
              <a:rPr sz="1765" b="1" i="1" spc="-4" dirty="0">
                <a:latin typeface="Times New Roman"/>
                <a:cs typeface="Times New Roman"/>
              </a:rPr>
              <a:t>Barge</a:t>
            </a:r>
            <a:endParaRPr sz="1765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74413" y="5866502"/>
            <a:ext cx="1136276" cy="282363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</a:pPr>
            <a:r>
              <a:rPr sz="1765" b="1" i="1" spc="-4" dirty="0">
                <a:latin typeface="Times New Roman"/>
                <a:cs typeface="Times New Roman"/>
              </a:rPr>
              <a:t>Cargo</a:t>
            </a:r>
            <a:r>
              <a:rPr sz="1765" b="1" i="1" spc="-57" dirty="0">
                <a:latin typeface="Times New Roman"/>
                <a:cs typeface="Times New Roman"/>
              </a:rPr>
              <a:t> </a:t>
            </a:r>
            <a:r>
              <a:rPr sz="1765" b="1" i="1" spc="-4" dirty="0">
                <a:latin typeface="Times New Roman"/>
                <a:cs typeface="Times New Roman"/>
              </a:rPr>
              <a:t>Dock</a:t>
            </a:r>
            <a:endParaRPr sz="1765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95090" y="965050"/>
            <a:ext cx="2000810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588" spc="-4" dirty="0">
                <a:latin typeface="Times New Roman"/>
                <a:cs typeface="Times New Roman"/>
              </a:rPr>
              <a:t>Minimum Requirements</a:t>
            </a:r>
            <a:endParaRPr sz="1588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85765" y="3966883"/>
            <a:ext cx="2494306" cy="18657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10"/>
          <p:cNvSpPr/>
          <p:nvPr/>
        </p:nvSpPr>
        <p:spPr>
          <a:xfrm>
            <a:off x="7776882" y="3966882"/>
            <a:ext cx="2090894" cy="15632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" name="object 11"/>
          <p:cNvSpPr txBox="1"/>
          <p:nvPr/>
        </p:nvSpPr>
        <p:spPr>
          <a:xfrm>
            <a:off x="2400973" y="1433007"/>
            <a:ext cx="6024843" cy="222025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13781" indent="-302575">
              <a:spcBef>
                <a:spcPts val="88"/>
              </a:spcBef>
              <a:buClr>
                <a:srgbClr val="5E5E5E"/>
              </a:buClr>
              <a:buSzPct val="121428"/>
              <a:buChar char="•"/>
              <a:tabLst>
                <a:tab pos="313221" algn="l"/>
                <a:tab pos="313781" algn="l"/>
              </a:tabLst>
            </a:pPr>
            <a:r>
              <a:rPr sz="2471" spc="-4" dirty="0">
                <a:latin typeface="Times New Roman"/>
                <a:cs typeface="Times New Roman"/>
              </a:rPr>
              <a:t>Solid Multipurpose Cargo</a:t>
            </a:r>
            <a:r>
              <a:rPr sz="2471" spc="-13" dirty="0">
                <a:latin typeface="Times New Roman"/>
                <a:cs typeface="Times New Roman"/>
              </a:rPr>
              <a:t> </a:t>
            </a:r>
            <a:r>
              <a:rPr sz="2471" spc="-4" dirty="0">
                <a:latin typeface="Times New Roman"/>
                <a:cs typeface="Times New Roman"/>
              </a:rPr>
              <a:t>Dock</a:t>
            </a:r>
            <a:endParaRPr sz="2471" dirty="0">
              <a:latin typeface="Times New Roman"/>
              <a:cs typeface="Times New Roman"/>
            </a:endParaRPr>
          </a:p>
          <a:p>
            <a:pPr marL="313781" indent="-302575">
              <a:spcBef>
                <a:spcPts val="600"/>
              </a:spcBef>
              <a:buClr>
                <a:srgbClr val="5E5E5E"/>
              </a:buClr>
              <a:buSzPct val="121428"/>
              <a:buChar char="•"/>
              <a:tabLst>
                <a:tab pos="313221" algn="l"/>
                <a:tab pos="313781" algn="l"/>
              </a:tabLst>
            </a:pPr>
            <a:r>
              <a:rPr sz="2471" spc="-4" dirty="0">
                <a:latin typeface="Times New Roman"/>
                <a:cs typeface="Times New Roman"/>
              </a:rPr>
              <a:t>38’ Feet of Water alongside Pier to</a:t>
            </a:r>
            <a:r>
              <a:rPr sz="2471" spc="-26" dirty="0">
                <a:latin typeface="Times New Roman"/>
                <a:cs typeface="Times New Roman"/>
              </a:rPr>
              <a:t> </a:t>
            </a:r>
            <a:r>
              <a:rPr sz="2471" spc="-4" dirty="0">
                <a:latin typeface="Times New Roman"/>
                <a:cs typeface="Times New Roman"/>
              </a:rPr>
              <a:t>Channel</a:t>
            </a:r>
            <a:endParaRPr sz="2471" dirty="0">
              <a:latin typeface="Times New Roman"/>
              <a:cs typeface="Times New Roman"/>
            </a:endParaRPr>
          </a:p>
          <a:p>
            <a:pPr marL="313781" indent="-302575">
              <a:spcBef>
                <a:spcPts val="596"/>
              </a:spcBef>
              <a:buClr>
                <a:srgbClr val="5E5E5E"/>
              </a:buClr>
              <a:buSzPct val="121428"/>
              <a:buChar char="•"/>
              <a:tabLst>
                <a:tab pos="313221" algn="l"/>
                <a:tab pos="313781" algn="l"/>
              </a:tabLst>
            </a:pPr>
            <a:r>
              <a:rPr sz="2471" spc="-4" dirty="0">
                <a:latin typeface="Times New Roman"/>
                <a:cs typeface="Times New Roman"/>
              </a:rPr>
              <a:t>100 Acres upland Property for Cargo</a:t>
            </a:r>
            <a:r>
              <a:rPr sz="2471" spc="-40" dirty="0">
                <a:latin typeface="Times New Roman"/>
                <a:cs typeface="Times New Roman"/>
              </a:rPr>
              <a:t> </a:t>
            </a:r>
            <a:r>
              <a:rPr sz="2471" spc="-4" dirty="0">
                <a:latin typeface="Times New Roman"/>
                <a:cs typeface="Times New Roman"/>
              </a:rPr>
              <a:t>Staging</a:t>
            </a:r>
            <a:endParaRPr sz="2471" dirty="0">
              <a:latin typeface="Times New Roman"/>
              <a:cs typeface="Times New Roman"/>
            </a:endParaRPr>
          </a:p>
          <a:p>
            <a:pPr marL="313781" indent="-302575">
              <a:spcBef>
                <a:spcPts val="600"/>
              </a:spcBef>
              <a:buClr>
                <a:srgbClr val="5E5E5E"/>
              </a:buClr>
              <a:buSzPct val="121428"/>
              <a:buChar char="•"/>
              <a:tabLst>
                <a:tab pos="313221" algn="l"/>
                <a:tab pos="313781" algn="l"/>
              </a:tabLst>
            </a:pPr>
            <a:r>
              <a:rPr sz="2471" spc="-4" dirty="0">
                <a:latin typeface="Times New Roman"/>
                <a:cs typeface="Times New Roman"/>
              </a:rPr>
              <a:t>Two Access Points</a:t>
            </a:r>
            <a:r>
              <a:rPr sz="2471" spc="-13" dirty="0">
                <a:latin typeface="Times New Roman"/>
                <a:cs typeface="Times New Roman"/>
              </a:rPr>
              <a:t> </a:t>
            </a:r>
            <a:r>
              <a:rPr sz="2471" spc="-4" dirty="0">
                <a:latin typeface="Times New Roman"/>
                <a:cs typeface="Times New Roman"/>
              </a:rPr>
              <a:t>Preferred</a:t>
            </a:r>
            <a:endParaRPr sz="2471" dirty="0">
              <a:latin typeface="Times New Roman"/>
              <a:cs typeface="Times New Roman"/>
            </a:endParaRPr>
          </a:p>
          <a:p>
            <a:pPr marL="313781" indent="-302575">
              <a:spcBef>
                <a:spcPts val="600"/>
              </a:spcBef>
              <a:buClr>
                <a:srgbClr val="5E5E5E"/>
              </a:buClr>
              <a:buSzPct val="121428"/>
              <a:buChar char="•"/>
              <a:tabLst>
                <a:tab pos="313221" algn="l"/>
                <a:tab pos="313781" algn="l"/>
              </a:tabLst>
            </a:pPr>
            <a:r>
              <a:rPr sz="2471" spc="-4" dirty="0">
                <a:latin typeface="Times New Roman"/>
                <a:cs typeface="Times New Roman"/>
              </a:rPr>
              <a:t>Trained Labor Force/Crane</a:t>
            </a:r>
            <a:r>
              <a:rPr sz="2471" spc="-18" dirty="0">
                <a:latin typeface="Times New Roman"/>
                <a:cs typeface="Times New Roman"/>
              </a:rPr>
              <a:t> </a:t>
            </a:r>
            <a:r>
              <a:rPr sz="2471" spc="-4" dirty="0">
                <a:latin typeface="Times New Roman"/>
                <a:cs typeface="Times New Roman"/>
              </a:rPr>
              <a:t>Operators</a:t>
            </a:r>
            <a:endParaRPr sz="247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370995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D65722-380A-48AE-B092-AC6F727F5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350" y="0"/>
            <a:ext cx="4305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00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FEFD7-AAE1-498C-B97E-E13936C30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5429"/>
            <a:ext cx="10770326" cy="6200502"/>
          </a:xfrm>
        </p:spPr>
        <p:txBody>
          <a:bodyPr>
            <a:normAutofit/>
          </a:bodyPr>
          <a:lstStyle/>
          <a:p>
            <a:pPr marL="461963" indent="-461963"/>
            <a:r>
              <a:rPr lang="en-US" u="sng" dirty="0"/>
              <a:t>Commercial Crabbing Season</a:t>
            </a:r>
            <a:endParaRPr lang="en-US" sz="2800" u="sng" dirty="0"/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/>
              <a:t>$2.75 agreed price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/>
              <a:t>Fisherman will set pots any day</a:t>
            </a:r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61963" indent="-461963"/>
            <a:r>
              <a:rPr lang="en-US" sz="3200" u="sng" dirty="0"/>
              <a:t>District Finances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/>
              <a:t>Audit approved 1-25-18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/>
              <a:t>No Findings or Issues of Concern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/>
              <a:t>Operating revenues increased $458,000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/>
              <a:t>Expenses decreased $6,000</a:t>
            </a:r>
          </a:p>
        </p:txBody>
      </p:sp>
    </p:spTree>
    <p:extLst>
      <p:ext uri="{BB962C8B-B14F-4D97-AF65-F5344CB8AC3E}">
        <p14:creationId xmlns:p14="http://schemas.microsoft.com/office/powerpoint/2010/main" val="3827399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80664B-CAC5-4D90-A52D-7D59380DA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104" y="-639187"/>
            <a:ext cx="10459951" cy="66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96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FEFD7-AAE1-498C-B97E-E13936C30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617" y="337458"/>
            <a:ext cx="10770326" cy="6200502"/>
          </a:xfrm>
        </p:spPr>
        <p:txBody>
          <a:bodyPr>
            <a:normAutofit/>
          </a:bodyPr>
          <a:lstStyle/>
          <a:p>
            <a:pPr marL="461963" indent="-461963"/>
            <a:r>
              <a:rPr lang="en-US" sz="3200" u="sng" dirty="0"/>
              <a:t>Dredging Bay Entrance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3200" dirty="0"/>
              <a:t>ACOE funded and scheduled</a:t>
            </a:r>
          </a:p>
          <a:p>
            <a:pPr marL="1376363" lvl="2" indent="-461963">
              <a:buFont typeface="Wingdings" panose="05000000000000000000" pitchFamily="2" charset="2"/>
              <a:buChar char="§"/>
            </a:pPr>
            <a:r>
              <a:rPr lang="en-US" sz="2800" dirty="0"/>
              <a:t>600,000 cubic yards from Federal Channel </a:t>
            </a:r>
          </a:p>
          <a:p>
            <a:pPr marL="1376363" lvl="2" indent="-461963">
              <a:buFont typeface="Wingdings" panose="05000000000000000000" pitchFamily="2" charset="2"/>
              <a:buChar char="§"/>
            </a:pPr>
            <a:r>
              <a:rPr lang="en-US" sz="2800" dirty="0"/>
              <a:t>Start Date June 20, 2018</a:t>
            </a:r>
          </a:p>
          <a:p>
            <a:pPr marL="1376363" lvl="2" indent="-461963">
              <a:buFont typeface="Wingdings" panose="05000000000000000000" pitchFamily="2" charset="2"/>
              <a:buChar char="§"/>
            </a:pPr>
            <a:r>
              <a:rPr lang="en-US" sz="2800" dirty="0"/>
              <a:t># 3 of 8 ports dredged</a:t>
            </a:r>
          </a:p>
          <a:p>
            <a:pPr marL="457200" lvl="1" indent="0">
              <a:buNone/>
            </a:pPr>
            <a:endParaRPr lang="en-US" sz="2000" dirty="0"/>
          </a:p>
          <a:p>
            <a:pPr marL="461963" indent="-461963"/>
            <a:r>
              <a:rPr lang="en-US" sz="3200" u="sng" dirty="0"/>
              <a:t>Woodley Island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/>
              <a:t>Began permit application process for clam shell with HOODS disposal.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/>
              <a:t>Analyzing sounding data to:</a:t>
            </a:r>
          </a:p>
          <a:p>
            <a:pPr marL="1376363" lvl="2" indent="-461963">
              <a:buFont typeface="Wingdings" panose="05000000000000000000" pitchFamily="2" charset="2"/>
              <a:buChar char="§"/>
            </a:pPr>
            <a:r>
              <a:rPr lang="en-US" sz="2400" dirty="0"/>
              <a:t>Estimate cubic yards</a:t>
            </a:r>
          </a:p>
          <a:p>
            <a:pPr marL="1376363" lvl="2" indent="-461963">
              <a:buFont typeface="Wingdings" panose="05000000000000000000" pitchFamily="2" charset="2"/>
              <a:buChar char="§"/>
            </a:pPr>
            <a:r>
              <a:rPr lang="en-US" sz="2400" dirty="0"/>
              <a:t>Determine critical dredging areas</a:t>
            </a:r>
          </a:p>
          <a:p>
            <a:pPr marL="1376363" lvl="2" indent="-461963">
              <a:buFont typeface="Wingdings" panose="05000000000000000000" pitchFamily="2" charset="2"/>
              <a:buChar char="§"/>
            </a:pPr>
            <a:r>
              <a:rPr lang="en-US" sz="2400" dirty="0"/>
              <a:t>Develop dredging strategy/ cost estimates</a:t>
            </a:r>
          </a:p>
        </p:txBody>
      </p:sp>
    </p:spTree>
    <p:extLst>
      <p:ext uri="{BB962C8B-B14F-4D97-AF65-F5344CB8AC3E}">
        <p14:creationId xmlns:p14="http://schemas.microsoft.com/office/powerpoint/2010/main" val="1718936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FEFD7-AAE1-498C-B97E-E13936C30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5429"/>
            <a:ext cx="10770326" cy="6200502"/>
          </a:xfrm>
        </p:spPr>
        <p:txBody>
          <a:bodyPr>
            <a:normAutofit lnSpcReduction="10000"/>
          </a:bodyPr>
          <a:lstStyle/>
          <a:p>
            <a:pPr marL="461963" indent="-461963"/>
            <a:r>
              <a:rPr lang="en-US" sz="3200" u="sng" dirty="0"/>
              <a:t>Dredging Disposal Options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endParaRPr lang="en-US" sz="1200" dirty="0"/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/>
              <a:t>Beach disposal currently not allowed by USEPA 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/>
              <a:t>District owns and has CDP for Samoa Lagoons.  </a:t>
            </a:r>
          </a:p>
          <a:p>
            <a:pPr marL="1376363" lvl="2" indent="-461963">
              <a:buFont typeface="Wingdings" panose="05000000000000000000" pitchFamily="2" charset="2"/>
              <a:buChar char="§"/>
            </a:pPr>
            <a:r>
              <a:rPr lang="en-US" sz="2400" dirty="0"/>
              <a:t>Water Board determined:</a:t>
            </a:r>
          </a:p>
          <a:p>
            <a:pPr marL="1828800" lvl="3" indent="-457200">
              <a:buFont typeface="Courier New" panose="02070309020205020404" pitchFamily="49" charset="0"/>
              <a:buChar char="o"/>
            </a:pPr>
            <a:r>
              <a:rPr lang="en-US" sz="2200" u="sng" dirty="0"/>
              <a:t>If infiltration dewatering: </a:t>
            </a:r>
            <a:r>
              <a:rPr lang="en-US" sz="2200" dirty="0"/>
              <a:t>salt water from dredge materials must meet groundwater drinking water objectives</a:t>
            </a:r>
          </a:p>
          <a:p>
            <a:pPr marL="1828800" lvl="3" indent="-457200">
              <a:buFont typeface="Courier New" panose="02070309020205020404" pitchFamily="49" charset="0"/>
              <a:buChar char="o"/>
            </a:pPr>
            <a:r>
              <a:rPr lang="en-US" sz="2200" u="sng" dirty="0"/>
              <a:t>If surface runoff to bay</a:t>
            </a:r>
            <a:r>
              <a:rPr lang="en-US" sz="2200" dirty="0"/>
              <a:t>:  7 acre site must be lined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/>
              <a:t>Upland disposal highly unlikely this season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/>
              <a:t>HOODS offshore site</a:t>
            </a:r>
          </a:p>
          <a:p>
            <a:pPr marL="1376363" lvl="2" indent="-461963">
              <a:buFont typeface="Wingdings" panose="05000000000000000000" pitchFamily="2" charset="2"/>
              <a:buChar char="§"/>
            </a:pPr>
            <a:r>
              <a:rPr lang="en-US" sz="2400" dirty="0"/>
              <a:t>Eureka Small Boat basin permitted:</a:t>
            </a:r>
          </a:p>
          <a:p>
            <a:pPr marL="1828800" lvl="3" indent="-457200">
              <a:buFont typeface="Courier New" panose="02070309020205020404" pitchFamily="49" charset="0"/>
              <a:buChar char="o"/>
            </a:pPr>
            <a:r>
              <a:rPr lang="en-US" sz="2200" dirty="0"/>
              <a:t>10 year maintenance dredging</a:t>
            </a:r>
          </a:p>
          <a:p>
            <a:pPr marL="1828800" lvl="3" indent="-457200">
              <a:buFont typeface="Courier New" panose="02070309020205020404" pitchFamily="49" charset="0"/>
              <a:buChar char="o"/>
            </a:pPr>
            <a:r>
              <a:rPr lang="en-US" sz="2200" dirty="0"/>
              <a:t>100,000 cy annually 1 million over 10 years</a:t>
            </a:r>
          </a:p>
          <a:p>
            <a:pPr marL="1376363" lvl="2" indent="-461963">
              <a:buFont typeface="Wingdings" panose="05000000000000000000" pitchFamily="2" charset="2"/>
              <a:buChar char="§"/>
            </a:pPr>
            <a:r>
              <a:rPr lang="en-US" sz="2400" dirty="0"/>
              <a:t>ACOE</a:t>
            </a:r>
          </a:p>
          <a:p>
            <a:pPr marL="1889125" lvl="3" indent="-517525">
              <a:buFont typeface="Courier New" panose="02070309020205020404" pitchFamily="49" charset="0"/>
              <a:buChar char="o"/>
            </a:pPr>
            <a:r>
              <a:rPr lang="en-US" sz="2200" dirty="0"/>
              <a:t>Federal Channel</a:t>
            </a:r>
          </a:p>
          <a:p>
            <a:pPr marL="1889125" lvl="3" indent="-517525">
              <a:buFont typeface="Courier New" panose="02070309020205020404" pitchFamily="49" charset="0"/>
              <a:buChar char="o"/>
            </a:pPr>
            <a:r>
              <a:rPr lang="en-US" sz="2200" dirty="0"/>
              <a:t>2018 up to 2 million cy </a:t>
            </a:r>
          </a:p>
        </p:txBody>
      </p:sp>
    </p:spTree>
    <p:extLst>
      <p:ext uri="{BB962C8B-B14F-4D97-AF65-F5344CB8AC3E}">
        <p14:creationId xmlns:p14="http://schemas.microsoft.com/office/powerpoint/2010/main" val="800094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humboldtbay.org/sites/humboldtbay2.org/files/pictures/Group-Kayak.jpg">
            <a:extLst>
              <a:ext uri="{FF2B5EF4-FFF2-40B4-BE49-F238E27FC236}">
                <a16:creationId xmlns:a16="http://schemas.microsoft.com/office/drawing/2014/main" id="{7712B351-F11F-4733-9951-B6DED686E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956" y="2676472"/>
            <a:ext cx="6679516" cy="403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humboldtbay.org/sites/humboldtbay2.org/files/styles/main_slideshow_image/public/Kayaker-scaled.gif?itok=sThoKNiY">
            <a:extLst>
              <a:ext uri="{FF2B5EF4-FFF2-40B4-BE49-F238E27FC236}">
                <a16:creationId xmlns:a16="http://schemas.microsoft.com/office/drawing/2014/main" id="{B9D54C8C-CB2F-4E05-A833-13C42374A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00" y="149928"/>
            <a:ext cx="61150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humboldtbay.org/sites/humboldtbay2.org/files/styles/main_slideshow_image/public/Monty-scaled.jpg?itok=0w-QQe13">
            <a:extLst>
              <a:ext uri="{FF2B5EF4-FFF2-40B4-BE49-F238E27FC236}">
                <a16:creationId xmlns:a16="http://schemas.microsoft.com/office/drawing/2014/main" id="{46F97BB8-0C0F-49D5-9BA9-FA533D654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163" y="1440721"/>
            <a:ext cx="61150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 descr="Image result for fishing humboldt bay">
            <a:extLst>
              <a:ext uri="{FF2B5EF4-FFF2-40B4-BE49-F238E27FC236}">
                <a16:creationId xmlns:a16="http://schemas.microsoft.com/office/drawing/2014/main" id="{9B703301-C42F-4A10-9EB7-813D4E28BF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36" name="Picture 12" descr="http://archive.myoutdoorbuddy.com/userfiles2009/Image/2011%20pictures/1MAY_2011/Opening_day_of_salmon_seaso.gif">
            <a:extLst>
              <a:ext uri="{FF2B5EF4-FFF2-40B4-BE49-F238E27FC236}">
                <a16:creationId xmlns:a16="http://schemas.microsoft.com/office/drawing/2014/main" id="{7E99CA01-7453-4ED9-9978-7B13FC85D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87" y="2555146"/>
            <a:ext cx="45720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07F71F-D8D2-4D8D-B58C-A68751E12309}"/>
              </a:ext>
            </a:extLst>
          </p:cNvPr>
          <p:cNvSpPr txBox="1"/>
          <p:nvPr/>
        </p:nvSpPr>
        <p:spPr>
          <a:xfrm>
            <a:off x="240300" y="6419979"/>
            <a:ext cx="329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 from myfishingbuddy.com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9F0661-9D73-4EA0-AF2D-BCA6614ACC28}"/>
              </a:ext>
            </a:extLst>
          </p:cNvPr>
          <p:cNvSpPr/>
          <p:nvPr/>
        </p:nvSpPr>
        <p:spPr>
          <a:xfrm>
            <a:off x="6719567" y="322378"/>
            <a:ext cx="53066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Recreation,&amp; Conservation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17701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0" descr="Image result for fishing humboldt bay">
            <a:extLst>
              <a:ext uri="{FF2B5EF4-FFF2-40B4-BE49-F238E27FC236}">
                <a16:creationId xmlns:a16="http://schemas.microsoft.com/office/drawing/2014/main" id="{9B703301-C42F-4A10-9EB7-813D4E28BF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10D542-4EEB-4F79-9CF8-7E29993C6174}"/>
              </a:ext>
            </a:extLst>
          </p:cNvPr>
          <p:cNvSpPr/>
          <p:nvPr/>
        </p:nvSpPr>
        <p:spPr>
          <a:xfrm rot="19761335">
            <a:off x="2400316" y="1628462"/>
            <a:ext cx="27785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Dredging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E4B8F3-83E6-4A47-8550-BA2328053DBE}"/>
              </a:ext>
            </a:extLst>
          </p:cNvPr>
          <p:cNvSpPr/>
          <p:nvPr/>
        </p:nvSpPr>
        <p:spPr>
          <a:xfrm rot="734301">
            <a:off x="5813908" y="4759066"/>
            <a:ext cx="6302290" cy="17405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Commercial Fishing Facilities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AB3528-F981-4430-A010-744AAC8403FB}"/>
              </a:ext>
            </a:extLst>
          </p:cNvPr>
          <p:cNvSpPr/>
          <p:nvPr/>
        </p:nvSpPr>
        <p:spPr>
          <a:xfrm rot="1193177">
            <a:off x="8813008" y="730187"/>
            <a:ext cx="2509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Pilotage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19EA0-DA8C-452E-9CDC-D5FE217EFD62}"/>
              </a:ext>
            </a:extLst>
          </p:cNvPr>
          <p:cNvSpPr/>
          <p:nvPr/>
        </p:nvSpPr>
        <p:spPr>
          <a:xfrm>
            <a:off x="327409" y="5289126"/>
            <a:ext cx="62676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Oil Spill Coordination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33C126-729A-4957-B2ED-8395D24458CC}"/>
              </a:ext>
            </a:extLst>
          </p:cNvPr>
          <p:cNvSpPr/>
          <p:nvPr/>
        </p:nvSpPr>
        <p:spPr>
          <a:xfrm rot="20710656">
            <a:off x="7512037" y="2967335"/>
            <a:ext cx="45196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Port Marketing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F54331-0399-48BB-A57B-A3172E537D9B}"/>
              </a:ext>
            </a:extLst>
          </p:cNvPr>
          <p:cNvSpPr/>
          <p:nvPr/>
        </p:nvSpPr>
        <p:spPr>
          <a:xfrm rot="1617678">
            <a:off x="4233967" y="1076027"/>
            <a:ext cx="60622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Shoreline Protection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F3B9B6-435A-4830-A4DB-21C4B97555CD}"/>
              </a:ext>
            </a:extLst>
          </p:cNvPr>
          <p:cNvSpPr/>
          <p:nvPr/>
        </p:nvSpPr>
        <p:spPr>
          <a:xfrm rot="20929923">
            <a:off x="503686" y="4014172"/>
            <a:ext cx="37211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Aquaculture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C9C157-429C-4970-9894-26BEE3D18BD8}"/>
              </a:ext>
            </a:extLst>
          </p:cNvPr>
          <p:cNvSpPr/>
          <p:nvPr/>
        </p:nvSpPr>
        <p:spPr>
          <a:xfrm>
            <a:off x="639215" y="3005730"/>
            <a:ext cx="64218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Development Permits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BD8564-B3D9-4AA0-8B64-C857BC45C9CD}"/>
              </a:ext>
            </a:extLst>
          </p:cNvPr>
          <p:cNvSpPr txBox="1"/>
          <p:nvPr/>
        </p:nvSpPr>
        <p:spPr>
          <a:xfrm>
            <a:off x="20894" y="34346"/>
            <a:ext cx="3204219" cy="132343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Harbor</a:t>
            </a:r>
          </a:p>
        </p:txBody>
      </p:sp>
    </p:spTree>
    <p:extLst>
      <p:ext uri="{BB962C8B-B14F-4D97-AF65-F5344CB8AC3E}">
        <p14:creationId xmlns:p14="http://schemas.microsoft.com/office/powerpoint/2010/main" val="3729114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V Yangtze Pioneer">
            <a:extLst>
              <a:ext uri="{FF2B5EF4-FFF2-40B4-BE49-F238E27FC236}">
                <a16:creationId xmlns:a16="http://schemas.microsoft.com/office/drawing/2014/main" id="{26B85C65-F0F8-4FA4-88D4-C008B45FF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390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humboldtbay.org/sites/humboldtbay.org/files/24%20x%2036%20Humbay.jpg">
            <a:extLst>
              <a:ext uri="{FF2B5EF4-FFF2-40B4-BE49-F238E27FC236}">
                <a16:creationId xmlns:a16="http://schemas.microsoft.com/office/drawing/2014/main" id="{282E3382-9E33-4E60-92DC-6A5CF4CEA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07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8FD729-A80A-47D7-A5E1-E0D2B0AF36DA}"/>
              </a:ext>
            </a:extLst>
          </p:cNvPr>
          <p:cNvSpPr txBox="1"/>
          <p:nvPr/>
        </p:nvSpPr>
        <p:spPr>
          <a:xfrm>
            <a:off x="5747658" y="243839"/>
            <a:ext cx="623533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Cargo 				metric tons</a:t>
            </a:r>
          </a:p>
          <a:p>
            <a:pPr marL="461963" indent="-461963">
              <a:buFont typeface="Arial" panose="020B0604020202020204" pitchFamily="34" charset="0"/>
              <a:buChar char="•"/>
            </a:pPr>
            <a:r>
              <a:rPr lang="en-US" sz="2800" dirty="0"/>
              <a:t>2018 projected		632,000</a:t>
            </a:r>
          </a:p>
          <a:p>
            <a:pPr marL="461963" indent="-461963">
              <a:buFont typeface="Arial" panose="020B0604020202020204" pitchFamily="34" charset="0"/>
              <a:buChar char="•"/>
            </a:pPr>
            <a:r>
              <a:rPr lang="en-US" sz="2800" dirty="0"/>
              <a:t>2017			490,000</a:t>
            </a:r>
          </a:p>
          <a:p>
            <a:pPr marL="461963" indent="-461963">
              <a:buFont typeface="Arial" panose="020B0604020202020204" pitchFamily="34" charset="0"/>
              <a:buChar char="•"/>
            </a:pPr>
            <a:r>
              <a:rPr lang="en-US" sz="2800" dirty="0"/>
              <a:t>2016			539,000</a:t>
            </a:r>
          </a:p>
          <a:p>
            <a:pPr marL="461963" indent="-461963">
              <a:buFont typeface="Arial" panose="020B0604020202020204" pitchFamily="34" charset="0"/>
              <a:buChar char="•"/>
            </a:pPr>
            <a:r>
              <a:rPr lang="en-US" sz="2800" dirty="0"/>
              <a:t>Facilities shifting to smaller barges due to shallow draft restrictions</a:t>
            </a:r>
          </a:p>
          <a:p>
            <a:pPr marL="461963" indent="-461963">
              <a:buFont typeface="Arial" panose="020B0604020202020204" pitchFamily="34" charset="0"/>
              <a:buChar char="•"/>
            </a:pPr>
            <a:r>
              <a:rPr lang="en-US" sz="2800" dirty="0"/>
              <a:t>Sierra Pacific chip exports halted</a:t>
            </a:r>
          </a:p>
          <a:p>
            <a:pPr marL="919163" lvl="1" indent="-461963">
              <a:buFont typeface="Arial" panose="020B0604020202020204" pitchFamily="34" charset="0"/>
              <a:buChar char="•"/>
            </a:pPr>
            <a:r>
              <a:rPr lang="en-US" sz="2800" dirty="0"/>
              <a:t>Rebuilding dock</a:t>
            </a:r>
          </a:p>
          <a:p>
            <a:endParaRPr lang="en-US" dirty="0"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7DA18594-3599-45E9-BF03-013EB2A53284}"/>
              </a:ext>
            </a:extLst>
          </p:cNvPr>
          <p:cNvSpPr/>
          <p:nvPr/>
        </p:nvSpPr>
        <p:spPr>
          <a:xfrm>
            <a:off x="6990806" y="3718560"/>
            <a:ext cx="4704805" cy="30218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1747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544</Words>
  <Application>Microsoft Office PowerPoint</Application>
  <PresentationFormat>Widescreen</PresentationFormat>
  <Paragraphs>136</Paragraphs>
  <Slides>30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Calibri Light</vt:lpstr>
      <vt:lpstr>Courier New</vt:lpstr>
      <vt:lpstr>Symbol</vt:lpstr>
      <vt:lpstr>Times New Roman</vt:lpstr>
      <vt:lpstr>Wingdings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Fields Landing Boat Yard</vt:lpstr>
      <vt:lpstr>PowerPoint Presentation</vt:lpstr>
      <vt:lpstr>PowerPoint Presentation</vt:lpstr>
      <vt:lpstr>PowerPoint Presentation</vt:lpstr>
      <vt:lpstr>25 Years Ago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Stand-alone Multipurpose Berth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Larry Oetker</dc:creator>
  <cp:lastModifiedBy>Charles Bean</cp:lastModifiedBy>
  <cp:revision>39</cp:revision>
  <dcterms:created xsi:type="dcterms:W3CDTF">2018-01-31T04:12:51Z</dcterms:created>
  <dcterms:modified xsi:type="dcterms:W3CDTF">2018-02-03T18:55:30Z</dcterms:modified>
</cp:coreProperties>
</file>